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3934A-A860-7D48-A74D-076796C99EE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256773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3934A-A860-7D48-A74D-076796C99EE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341564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3934A-A860-7D48-A74D-076796C99EE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280419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3934A-A860-7D48-A74D-076796C99EE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206050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3934A-A860-7D48-A74D-076796C99EE4}"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275499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B3934A-A860-7D48-A74D-076796C99EE4}"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191808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B3934A-A860-7D48-A74D-076796C99EE4}" type="datetimeFigureOut">
              <a:rPr lang="en-US" smtClean="0"/>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391554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3934A-A860-7D48-A74D-076796C99EE4}" type="datetimeFigureOut">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49298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3934A-A860-7D48-A74D-076796C99EE4}" type="datetimeFigureOut">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163800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3934A-A860-7D48-A74D-076796C99EE4}"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296842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3934A-A860-7D48-A74D-076796C99EE4}"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7F1BC-AE6F-B74D-B26E-4C2253B9943B}" type="slidenum">
              <a:rPr lang="en-US" smtClean="0"/>
              <a:t>‹#›</a:t>
            </a:fld>
            <a:endParaRPr lang="en-US"/>
          </a:p>
        </p:txBody>
      </p:sp>
    </p:spTree>
    <p:extLst>
      <p:ext uri="{BB962C8B-B14F-4D97-AF65-F5344CB8AC3E}">
        <p14:creationId xmlns:p14="http://schemas.microsoft.com/office/powerpoint/2010/main" val="314127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3934A-A860-7D48-A74D-076796C99EE4}" type="datetimeFigureOut">
              <a:rPr lang="en-US" smtClean="0"/>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7F1BC-AE6F-B74D-B26E-4C2253B9943B}" type="slidenum">
              <a:rPr lang="en-US" smtClean="0"/>
              <a:t>‹#›</a:t>
            </a:fld>
            <a:endParaRPr lang="en-US"/>
          </a:p>
        </p:txBody>
      </p:sp>
    </p:spTree>
    <p:extLst>
      <p:ext uri="{BB962C8B-B14F-4D97-AF65-F5344CB8AC3E}">
        <p14:creationId xmlns:p14="http://schemas.microsoft.com/office/powerpoint/2010/main" val="263948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Systems of Tax Evasion and Laundering (STEAL)</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334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RESEARCHERS</a:t>
            </a:r>
            <a:endParaRPr lang="en-US" dirty="0"/>
          </a:p>
        </p:txBody>
      </p:sp>
      <p:sp>
        <p:nvSpPr>
          <p:cNvPr id="3" name="Content Placeholder 2"/>
          <p:cNvSpPr>
            <a:spLocks noGrp="1"/>
          </p:cNvSpPr>
          <p:nvPr>
            <p:ph idx="1"/>
          </p:nvPr>
        </p:nvSpPr>
        <p:spPr/>
        <p:txBody>
          <a:bodyPr>
            <a:normAutofit fontScale="77500" lnSpcReduction="20000"/>
          </a:bodyPr>
          <a:lstStyle/>
          <a:p>
            <a:r>
              <a:rPr lang="en-US" dirty="0"/>
              <a:t>Leonard </a:t>
            </a:r>
            <a:r>
              <a:rPr lang="en-US" dirty="0" err="1"/>
              <a:t>Seabrooke</a:t>
            </a:r>
            <a:r>
              <a:rPr lang="en-US" dirty="0"/>
              <a:t>, </a:t>
            </a:r>
            <a:r>
              <a:rPr lang="en-US" i="1" dirty="0"/>
              <a:t>Norwegian Institute for International Affairs (PI), Norway.</a:t>
            </a:r>
            <a:endParaRPr lang="en-US" dirty="0"/>
          </a:p>
          <a:p>
            <a:r>
              <a:rPr lang="en-US" dirty="0"/>
              <a:t>Benjamin </a:t>
            </a:r>
            <a:r>
              <a:rPr lang="en-US" dirty="0" err="1"/>
              <a:t>Skaar</a:t>
            </a:r>
            <a:r>
              <a:rPr lang="en-US" dirty="0"/>
              <a:t> De </a:t>
            </a:r>
            <a:r>
              <a:rPr lang="en-US" dirty="0" err="1"/>
              <a:t>Carvalho</a:t>
            </a:r>
            <a:r>
              <a:rPr lang="en-US" dirty="0"/>
              <a:t>, </a:t>
            </a:r>
            <a:r>
              <a:rPr lang="en-US" i="1" dirty="0"/>
              <a:t>Norwegian Institute for International Affairs, Norway.</a:t>
            </a:r>
            <a:endParaRPr lang="en-US" dirty="0"/>
          </a:p>
          <a:p>
            <a:r>
              <a:rPr lang="en-US" dirty="0" err="1"/>
              <a:t>Virot</a:t>
            </a:r>
            <a:r>
              <a:rPr lang="en-US" dirty="0"/>
              <a:t> Ali, </a:t>
            </a:r>
            <a:r>
              <a:rPr lang="en-US" i="1" dirty="0" err="1"/>
              <a:t>Thammasat</a:t>
            </a:r>
            <a:r>
              <a:rPr lang="en-US" i="1" dirty="0"/>
              <a:t> University, Thailand.</a:t>
            </a:r>
            <a:endParaRPr lang="en-US" dirty="0"/>
          </a:p>
          <a:p>
            <a:r>
              <a:rPr lang="en-US" dirty="0"/>
              <a:t>Attiya Waris, </a:t>
            </a:r>
            <a:r>
              <a:rPr lang="en-US" i="1" dirty="0"/>
              <a:t>University of Nairobi, Kenya.</a:t>
            </a:r>
            <a:endParaRPr lang="en-US" dirty="0"/>
          </a:p>
          <a:p>
            <a:r>
              <a:rPr lang="en-US" dirty="0"/>
              <a:t>Don Marshall, </a:t>
            </a:r>
            <a:r>
              <a:rPr lang="en-US" i="1" dirty="0"/>
              <a:t>The University of the West Indies, Barbados.</a:t>
            </a:r>
            <a:endParaRPr lang="en-US" dirty="0"/>
          </a:p>
          <a:p>
            <a:r>
              <a:rPr lang="en-US" dirty="0"/>
              <a:t>Ronen </a:t>
            </a:r>
            <a:r>
              <a:rPr lang="en-US" dirty="0" err="1"/>
              <a:t>Palan</a:t>
            </a:r>
            <a:r>
              <a:rPr lang="en-US" dirty="0"/>
              <a:t>, </a:t>
            </a:r>
            <a:r>
              <a:rPr lang="en-US" i="1" dirty="0"/>
              <a:t>University of Birmingham, UK.</a:t>
            </a:r>
            <a:endParaRPr lang="en-US" dirty="0"/>
          </a:p>
          <a:p>
            <a:r>
              <a:rPr lang="en-US" dirty="0"/>
              <a:t>J.C. Sharman, </a:t>
            </a:r>
            <a:r>
              <a:rPr lang="en-US" i="1" dirty="0"/>
              <a:t>Griffith University, Australia</a:t>
            </a:r>
            <a:r>
              <a:rPr lang="en-US" dirty="0"/>
              <a:t>.</a:t>
            </a:r>
          </a:p>
          <a:p>
            <a:r>
              <a:rPr lang="en-US" dirty="0"/>
              <a:t>Duncan </a:t>
            </a:r>
            <a:r>
              <a:rPr lang="en-US" dirty="0" err="1"/>
              <a:t>Wigan</a:t>
            </a:r>
            <a:r>
              <a:rPr lang="en-US" dirty="0"/>
              <a:t>, </a:t>
            </a:r>
            <a:r>
              <a:rPr lang="en-US" i="1" dirty="0"/>
              <a:t>Copenhagen Business School, Denmark.</a:t>
            </a:r>
            <a:endParaRPr lang="en-US" dirty="0"/>
          </a:p>
          <a:p>
            <a:r>
              <a:rPr lang="en-US" dirty="0" err="1"/>
              <a:t>Eleni</a:t>
            </a:r>
            <a:r>
              <a:rPr lang="en-US" dirty="0"/>
              <a:t> </a:t>
            </a:r>
            <a:r>
              <a:rPr lang="en-US" dirty="0" err="1"/>
              <a:t>Tsingou</a:t>
            </a:r>
            <a:r>
              <a:rPr lang="en-US" dirty="0"/>
              <a:t>, </a:t>
            </a:r>
            <a:r>
              <a:rPr lang="en-US" i="1" dirty="0"/>
              <a:t>Copenhagen Business School, Denmark.</a:t>
            </a:r>
            <a:endParaRPr lang="en-US" dirty="0"/>
          </a:p>
          <a:p>
            <a:r>
              <a:rPr lang="en-US" i="1" dirty="0"/>
              <a:t>Mike Rafferty, University of Sydney, Australia</a:t>
            </a:r>
            <a:endParaRPr lang="en-US" dirty="0"/>
          </a:p>
          <a:p>
            <a:endParaRPr lang="en-US" dirty="0"/>
          </a:p>
        </p:txBody>
      </p:sp>
    </p:spTree>
    <p:extLst>
      <p:ext uri="{BB962C8B-B14F-4D97-AF65-F5344CB8AC3E}">
        <p14:creationId xmlns:p14="http://schemas.microsoft.com/office/powerpoint/2010/main" val="191491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GB" dirty="0" smtClean="0"/>
              <a:t>how </a:t>
            </a:r>
            <a:r>
              <a:rPr lang="en-GB" dirty="0"/>
              <a:t>international entities use tax </a:t>
            </a:r>
            <a:r>
              <a:rPr lang="en-GB" dirty="0" smtClean="0"/>
              <a:t>havens</a:t>
            </a:r>
            <a:endParaRPr lang="en-GB" dirty="0"/>
          </a:p>
          <a:p>
            <a:r>
              <a:rPr lang="en-GB" dirty="0" smtClean="0"/>
              <a:t>the </a:t>
            </a:r>
            <a:r>
              <a:rPr lang="en-GB" dirty="0"/>
              <a:t>conditions under which tax evasion and money laundering are most </a:t>
            </a:r>
            <a:r>
              <a:rPr lang="en-GB" dirty="0" smtClean="0"/>
              <a:t>likely</a:t>
            </a:r>
            <a:endParaRPr lang="en-GB" dirty="0"/>
          </a:p>
          <a:p>
            <a:r>
              <a:rPr lang="en-GB" dirty="0" smtClean="0"/>
              <a:t>where </a:t>
            </a:r>
            <a:r>
              <a:rPr lang="en-GB" dirty="0"/>
              <a:t>international institutions are on the mark or off target in addressing evasion and </a:t>
            </a:r>
            <a:r>
              <a:rPr lang="en-GB" dirty="0" smtClean="0"/>
              <a:t>launder</a:t>
            </a:r>
            <a:r>
              <a:rPr lang="en-US" dirty="0" err="1" smtClean="0"/>
              <a:t>ing</a:t>
            </a:r>
            <a:endParaRPr lang="en-US" dirty="0"/>
          </a:p>
        </p:txBody>
      </p:sp>
    </p:spTree>
    <p:extLst>
      <p:ext uri="{BB962C8B-B14F-4D97-AF65-F5344CB8AC3E}">
        <p14:creationId xmlns:p14="http://schemas.microsoft.com/office/powerpoint/2010/main" val="426478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a:t>
            </a:r>
            <a:r>
              <a:rPr lang="en-US" dirty="0" smtClean="0">
                <a:effectLst/>
              </a:rPr>
              <a:t> </a:t>
            </a:r>
            <a:endParaRPr lang="en-US" dirty="0"/>
          </a:p>
        </p:txBody>
      </p:sp>
      <p:sp>
        <p:nvSpPr>
          <p:cNvPr id="3" name="Content Placeholder 2"/>
          <p:cNvSpPr>
            <a:spLocks noGrp="1"/>
          </p:cNvSpPr>
          <p:nvPr>
            <p:ph idx="1"/>
          </p:nvPr>
        </p:nvSpPr>
        <p:spPr/>
        <p:txBody>
          <a:bodyPr>
            <a:normAutofit lnSpcReduction="10000"/>
          </a:bodyPr>
          <a:lstStyle/>
          <a:p>
            <a:r>
              <a:rPr lang="en-US" dirty="0"/>
              <a:t>overview of the issue and target a comprehensive taxonomy of the </a:t>
            </a:r>
            <a:r>
              <a:rPr lang="en-US" dirty="0" smtClean="0"/>
              <a:t>Global </a:t>
            </a:r>
            <a:r>
              <a:rPr lang="en-US" dirty="0"/>
              <a:t>Wealth Chains</a:t>
            </a:r>
            <a:r>
              <a:rPr lang="en-US" dirty="0" smtClean="0">
                <a:effectLst/>
              </a:rPr>
              <a:t> </a:t>
            </a:r>
          </a:p>
          <a:p>
            <a:r>
              <a:rPr lang="en-US" dirty="0"/>
              <a:t>investigate the variety of ways that developing countries are linked to tax havens</a:t>
            </a:r>
            <a:r>
              <a:rPr lang="en-US" dirty="0" smtClean="0">
                <a:effectLst/>
              </a:rPr>
              <a:t> </a:t>
            </a:r>
          </a:p>
          <a:p>
            <a:r>
              <a:rPr lang="en-US" dirty="0"/>
              <a:t>the impact of anti-money laundering regulations on developing </a:t>
            </a:r>
            <a:r>
              <a:rPr lang="en-US" dirty="0" smtClean="0"/>
              <a:t>countries</a:t>
            </a:r>
            <a:r>
              <a:rPr lang="en-US" dirty="0" smtClean="0">
                <a:effectLst/>
              </a:rPr>
              <a:t> </a:t>
            </a:r>
          </a:p>
          <a:p>
            <a:r>
              <a:rPr lang="en-US" dirty="0"/>
              <a:t>the impact of on-going regulatory initiatives and regulatory changes </a:t>
            </a:r>
            <a:endParaRPr lang="en-US" dirty="0" smtClean="0">
              <a:effectLst/>
            </a:endParaRPr>
          </a:p>
          <a:p>
            <a:endParaRPr lang="en-US" dirty="0"/>
          </a:p>
        </p:txBody>
      </p:sp>
    </p:spTree>
    <p:extLst>
      <p:ext uri="{BB962C8B-B14F-4D97-AF65-F5344CB8AC3E}">
        <p14:creationId xmlns:p14="http://schemas.microsoft.com/office/powerpoint/2010/main" val="381448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Wealth Chains</a:t>
            </a:r>
            <a:endParaRPr lang="en-US" dirty="0"/>
          </a:p>
        </p:txBody>
      </p:sp>
      <p:sp>
        <p:nvSpPr>
          <p:cNvPr id="3" name="Content Placeholder 2"/>
          <p:cNvSpPr>
            <a:spLocks noGrp="1"/>
          </p:cNvSpPr>
          <p:nvPr>
            <p:ph idx="1"/>
          </p:nvPr>
        </p:nvSpPr>
        <p:spPr/>
        <p:txBody>
          <a:bodyPr/>
          <a:lstStyle/>
          <a:p>
            <a:endParaRPr lang="en-US" dirty="0"/>
          </a:p>
        </p:txBody>
      </p:sp>
      <p:grpSp>
        <p:nvGrpSpPr>
          <p:cNvPr id="4" name="Group 1"/>
          <p:cNvGrpSpPr>
            <a:grpSpLocks/>
          </p:cNvGrpSpPr>
          <p:nvPr/>
        </p:nvGrpSpPr>
        <p:grpSpPr bwMode="auto">
          <a:xfrm>
            <a:off x="457200" y="1417638"/>
            <a:ext cx="8229600" cy="4708525"/>
            <a:chOff x="1352" y="1340"/>
            <a:chExt cx="7000" cy="4758"/>
          </a:xfrm>
        </p:grpSpPr>
        <p:sp>
          <p:nvSpPr>
            <p:cNvPr id="5" name="Rectangle 2"/>
            <p:cNvSpPr>
              <a:spLocks noChangeArrowheads="1"/>
            </p:cNvSpPr>
            <p:nvPr/>
          </p:nvSpPr>
          <p:spPr bwMode="auto">
            <a:xfrm>
              <a:off x="1352" y="1340"/>
              <a:ext cx="7000" cy="47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 name="Group 3"/>
            <p:cNvGrpSpPr>
              <a:grpSpLocks/>
            </p:cNvGrpSpPr>
            <p:nvPr/>
          </p:nvGrpSpPr>
          <p:grpSpPr bwMode="auto">
            <a:xfrm>
              <a:off x="1440" y="1453"/>
              <a:ext cx="6800" cy="488"/>
              <a:chOff x="1440" y="1453"/>
              <a:chExt cx="6800" cy="488"/>
            </a:xfrm>
          </p:grpSpPr>
          <p:sp>
            <p:nvSpPr>
              <p:cNvPr id="1027" name="Text Box 4"/>
              <p:cNvSpPr txBox="1">
                <a:spLocks noChangeArrowheads="1"/>
              </p:cNvSpPr>
              <p:nvPr/>
            </p:nvSpPr>
            <p:spPr bwMode="auto">
              <a:xfrm>
                <a:off x="1440" y="1453"/>
                <a:ext cx="1177" cy="488"/>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ÇlÇr ñæí©" charset="0"/>
                  </a:rPr>
                  <a:t>Market</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28" name="Text Box 5"/>
              <p:cNvSpPr txBox="1">
                <a:spLocks noChangeArrowheads="1"/>
              </p:cNvSpPr>
              <p:nvPr/>
            </p:nvSpPr>
            <p:spPr bwMode="auto">
              <a:xfrm>
                <a:off x="2782" y="1453"/>
                <a:ext cx="1178" cy="488"/>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ÇlÇr ñæí©" charset="0"/>
                  </a:rPr>
                  <a:t>Modular</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29" name="Text Box 6"/>
              <p:cNvSpPr txBox="1">
                <a:spLocks noChangeArrowheads="1"/>
              </p:cNvSpPr>
              <p:nvPr/>
            </p:nvSpPr>
            <p:spPr bwMode="auto">
              <a:xfrm>
                <a:off x="4110" y="1453"/>
                <a:ext cx="1323" cy="488"/>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ÇlÇr ñæí©" charset="0"/>
                  </a:rPr>
                  <a:t>Relational</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30" name="Text Box 7"/>
              <p:cNvSpPr txBox="1">
                <a:spLocks noChangeArrowheads="1"/>
              </p:cNvSpPr>
              <p:nvPr/>
            </p:nvSpPr>
            <p:spPr bwMode="auto">
              <a:xfrm>
                <a:off x="5562" y="1453"/>
                <a:ext cx="1225" cy="488"/>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ÇlÇr ñæí©" charset="0"/>
                  </a:rPr>
                  <a:t>Captured</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31" name="Text Box 8"/>
              <p:cNvSpPr txBox="1">
                <a:spLocks noChangeArrowheads="1"/>
              </p:cNvSpPr>
              <p:nvPr/>
            </p:nvSpPr>
            <p:spPr bwMode="auto">
              <a:xfrm>
                <a:off x="6985" y="1453"/>
                <a:ext cx="1255" cy="488"/>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Cambria" charset="0"/>
                    <a:ea typeface="ÇlÇr ñæí©" charset="0"/>
                  </a:rPr>
                  <a:t>Hierarchy</a:t>
                </a:r>
                <a:endParaRPr kumimoji="0" lang="en-US" sz="2400" b="0" i="0" u="none" strike="noStrike" cap="none" normalizeH="0" baseline="0">
                  <a:ln>
                    <a:noFill/>
                  </a:ln>
                  <a:solidFill>
                    <a:schemeClr val="tx1"/>
                  </a:solidFill>
                  <a:effectLst/>
                  <a:latin typeface="Arial" charset="0"/>
                  <a:ea typeface="ＭＳ Ｐゴシック" charset="0"/>
                </a:endParaRPr>
              </a:p>
            </p:txBody>
          </p:sp>
        </p:grpSp>
        <p:cxnSp>
          <p:nvCxnSpPr>
            <p:cNvPr id="1033" name="AutoShape 9"/>
            <p:cNvCxnSpPr>
              <a:cxnSpLocks noChangeShapeType="1"/>
            </p:cNvCxnSpPr>
            <p:nvPr/>
          </p:nvCxnSpPr>
          <p:spPr bwMode="auto">
            <a:xfrm>
              <a:off x="1978" y="2592"/>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4" name="AutoShape 10"/>
            <p:cNvCxnSpPr>
              <a:cxnSpLocks noChangeShapeType="1"/>
            </p:cNvCxnSpPr>
            <p:nvPr/>
          </p:nvCxnSpPr>
          <p:spPr bwMode="auto">
            <a:xfrm>
              <a:off x="3318" y="2582"/>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5" name="AutoShape 11"/>
            <p:cNvCxnSpPr>
              <a:cxnSpLocks noChangeShapeType="1"/>
            </p:cNvCxnSpPr>
            <p:nvPr/>
          </p:nvCxnSpPr>
          <p:spPr bwMode="auto">
            <a:xfrm>
              <a:off x="4746" y="2582"/>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6" name="AutoShape 12"/>
            <p:cNvCxnSpPr>
              <a:cxnSpLocks noChangeShapeType="1"/>
            </p:cNvCxnSpPr>
            <p:nvPr/>
          </p:nvCxnSpPr>
          <p:spPr bwMode="auto">
            <a:xfrm>
              <a:off x="6161" y="2592"/>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7" name="AutoShape 13"/>
            <p:cNvCxnSpPr>
              <a:cxnSpLocks noChangeShapeType="1"/>
            </p:cNvCxnSpPr>
            <p:nvPr/>
          </p:nvCxnSpPr>
          <p:spPr bwMode="auto">
            <a:xfrm>
              <a:off x="7601" y="2592"/>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8" name="AutoShape 14"/>
            <p:cNvCxnSpPr>
              <a:cxnSpLocks noChangeShapeType="1"/>
            </p:cNvCxnSpPr>
            <p:nvPr/>
          </p:nvCxnSpPr>
          <p:spPr bwMode="auto">
            <a:xfrm>
              <a:off x="1903" y="3944"/>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9" name="AutoShape 15"/>
            <p:cNvCxnSpPr>
              <a:cxnSpLocks noChangeShapeType="1"/>
            </p:cNvCxnSpPr>
            <p:nvPr/>
          </p:nvCxnSpPr>
          <p:spPr bwMode="auto">
            <a:xfrm>
              <a:off x="3243" y="3944"/>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40" name="AutoShape 16"/>
            <p:cNvCxnSpPr>
              <a:cxnSpLocks noChangeShapeType="1"/>
            </p:cNvCxnSpPr>
            <p:nvPr/>
          </p:nvCxnSpPr>
          <p:spPr bwMode="auto">
            <a:xfrm>
              <a:off x="4746" y="3944"/>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41" name="AutoShape 17"/>
            <p:cNvCxnSpPr>
              <a:cxnSpLocks noChangeShapeType="1"/>
            </p:cNvCxnSpPr>
            <p:nvPr/>
          </p:nvCxnSpPr>
          <p:spPr bwMode="auto">
            <a:xfrm>
              <a:off x="6161" y="3944"/>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42" name="AutoShape 18"/>
            <p:cNvCxnSpPr>
              <a:cxnSpLocks noChangeShapeType="1"/>
            </p:cNvCxnSpPr>
            <p:nvPr/>
          </p:nvCxnSpPr>
          <p:spPr bwMode="auto">
            <a:xfrm>
              <a:off x="7601" y="3944"/>
              <a:ext cx="0" cy="2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7" name="Group 19"/>
            <p:cNvGrpSpPr>
              <a:grpSpLocks/>
            </p:cNvGrpSpPr>
            <p:nvPr/>
          </p:nvGrpSpPr>
          <p:grpSpPr bwMode="auto">
            <a:xfrm>
              <a:off x="1440" y="2104"/>
              <a:ext cx="6750" cy="3869"/>
              <a:chOff x="1440" y="2104"/>
              <a:chExt cx="6750" cy="3869"/>
            </a:xfrm>
          </p:grpSpPr>
          <p:sp>
            <p:nvSpPr>
              <p:cNvPr id="8" name="Text Box 20"/>
              <p:cNvSpPr txBox="1">
                <a:spLocks noChangeArrowheads="1"/>
              </p:cNvSpPr>
              <p:nvPr/>
            </p:nvSpPr>
            <p:spPr bwMode="auto">
              <a:xfrm>
                <a:off x="1475" y="4272"/>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Wealth1</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9" name="Text Box 21"/>
              <p:cNvSpPr txBox="1">
                <a:spLocks noChangeArrowheads="1"/>
              </p:cNvSpPr>
              <p:nvPr/>
            </p:nvSpPr>
            <p:spPr bwMode="auto">
              <a:xfrm>
                <a:off x="2830" y="4272"/>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 name="Text Box 22"/>
              <p:cNvSpPr txBox="1">
                <a:spLocks noChangeArrowheads="1"/>
              </p:cNvSpPr>
              <p:nvPr/>
            </p:nvSpPr>
            <p:spPr bwMode="auto">
              <a:xfrm>
                <a:off x="4233" y="4272"/>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1" name="Text Box 23"/>
              <p:cNvSpPr txBox="1">
                <a:spLocks noChangeArrowheads="1"/>
              </p:cNvSpPr>
              <p:nvPr/>
            </p:nvSpPr>
            <p:spPr bwMode="auto">
              <a:xfrm>
                <a:off x="5636" y="4272"/>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2" name="Text Box 24"/>
              <p:cNvSpPr txBox="1">
                <a:spLocks noChangeArrowheads="1"/>
              </p:cNvSpPr>
              <p:nvPr/>
            </p:nvSpPr>
            <p:spPr bwMode="auto">
              <a:xfrm>
                <a:off x="7088" y="4272"/>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grpSp>
            <p:nvGrpSpPr>
              <p:cNvPr id="13" name="Group 25"/>
              <p:cNvGrpSpPr>
                <a:grpSpLocks/>
              </p:cNvGrpSpPr>
              <p:nvPr/>
            </p:nvGrpSpPr>
            <p:grpSpPr bwMode="auto">
              <a:xfrm>
                <a:off x="1440" y="2104"/>
                <a:ext cx="6750" cy="1840"/>
                <a:chOff x="1440" y="2104"/>
                <a:chExt cx="6750" cy="1840"/>
              </a:xfrm>
            </p:grpSpPr>
            <p:grpSp>
              <p:nvGrpSpPr>
                <p:cNvPr id="24" name="Group 26"/>
                <p:cNvGrpSpPr>
                  <a:grpSpLocks/>
                </p:cNvGrpSpPr>
                <p:nvPr/>
              </p:nvGrpSpPr>
              <p:grpSpPr bwMode="auto">
                <a:xfrm>
                  <a:off x="1475" y="2104"/>
                  <a:ext cx="6715" cy="488"/>
                  <a:chOff x="1475" y="2104"/>
                  <a:chExt cx="6715" cy="488"/>
                </a:xfrm>
              </p:grpSpPr>
              <p:sp>
                <p:nvSpPr>
                  <p:cNvPr id="30" name="Text Box 27"/>
                  <p:cNvSpPr txBox="1">
                    <a:spLocks noChangeArrowheads="1"/>
                  </p:cNvSpPr>
                  <p:nvPr/>
                </p:nvSpPr>
                <p:spPr bwMode="auto">
                  <a:xfrm>
                    <a:off x="1475" y="2104"/>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Investor</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31" name="Text Box 28"/>
                  <p:cNvSpPr txBox="1">
                    <a:spLocks noChangeArrowheads="1"/>
                  </p:cNvSpPr>
                  <p:nvPr/>
                </p:nvSpPr>
                <p:spPr bwMode="auto">
                  <a:xfrm>
                    <a:off x="2830" y="2104"/>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Investor</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24" name="Text Box 29"/>
                  <p:cNvSpPr txBox="1">
                    <a:spLocks noChangeArrowheads="1"/>
                  </p:cNvSpPr>
                  <p:nvPr/>
                </p:nvSpPr>
                <p:spPr bwMode="auto">
                  <a:xfrm>
                    <a:off x="4233" y="2104"/>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Investor</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25" name="Text Box 30"/>
                  <p:cNvSpPr txBox="1">
                    <a:spLocks noChangeArrowheads="1"/>
                  </p:cNvSpPr>
                  <p:nvPr/>
                </p:nvSpPr>
                <p:spPr bwMode="auto">
                  <a:xfrm>
                    <a:off x="5636" y="2104"/>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Investor</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026" name="Text Box 31"/>
                  <p:cNvSpPr txBox="1">
                    <a:spLocks noChangeArrowheads="1"/>
                  </p:cNvSpPr>
                  <p:nvPr/>
                </p:nvSpPr>
                <p:spPr bwMode="auto">
                  <a:xfrm>
                    <a:off x="7088" y="2104"/>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Investor</a:t>
                    </a:r>
                    <a:endParaRPr kumimoji="0" lang="en-US" sz="2400" b="0" i="0" u="none" strike="noStrike" cap="none" normalizeH="0" baseline="0">
                      <a:ln>
                        <a:noFill/>
                      </a:ln>
                      <a:solidFill>
                        <a:schemeClr val="tx1"/>
                      </a:solidFill>
                      <a:effectLst/>
                      <a:latin typeface="Arial" charset="0"/>
                      <a:ea typeface="ＭＳ Ｐゴシック" charset="0"/>
                    </a:endParaRPr>
                  </a:p>
                </p:txBody>
              </p:sp>
            </p:grpSp>
            <p:sp>
              <p:nvSpPr>
                <p:cNvPr id="25" name="Text Box 32"/>
                <p:cNvSpPr txBox="1">
                  <a:spLocks noChangeArrowheads="1"/>
                </p:cNvSpPr>
                <p:nvPr/>
              </p:nvSpPr>
              <p:spPr bwMode="auto">
                <a:xfrm>
                  <a:off x="1440" y="2842"/>
                  <a:ext cx="1102" cy="11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mbria" charset="0"/>
                      <a:ea typeface="ÇlÇr ñæí©" charset="0"/>
                    </a:rPr>
                    <a:t>Price trumps setting</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6" name="Text Box 33"/>
                <p:cNvSpPr txBox="1">
                  <a:spLocks noChangeArrowheads="1"/>
                </p:cNvSpPr>
                <p:nvPr/>
              </p:nvSpPr>
              <p:spPr bwMode="auto">
                <a:xfrm>
                  <a:off x="2795" y="2842"/>
                  <a:ext cx="1165" cy="11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mbria" charset="0"/>
                      <a:ea typeface="ÇlÇr ñæí©" charset="0"/>
                    </a:rPr>
                    <a:t>Customized service for large assets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mbria" charset="0"/>
                      <a:ea typeface="ÇlÇr ñæí©" charset="0"/>
                    </a:rPr>
                    <a:t>hold</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7" name="Text Box 34"/>
                <p:cNvSpPr txBox="1">
                  <a:spLocks noChangeArrowheads="1"/>
                </p:cNvSpPr>
                <p:nvPr/>
              </p:nvSpPr>
              <p:spPr bwMode="auto">
                <a:xfrm>
                  <a:off x="4198" y="2842"/>
                  <a:ext cx="1137" cy="11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mbria" charset="0"/>
                      <a:ea typeface="ÇlÇr ñæí©" charset="0"/>
                    </a:rPr>
                    <a:t>Trust network established</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8" name="Text Box 35"/>
                <p:cNvSpPr txBox="1">
                  <a:spLocks noChangeArrowheads="1"/>
                </p:cNvSpPr>
                <p:nvPr/>
              </p:nvSpPr>
              <p:spPr bwMode="auto">
                <a:xfrm>
                  <a:off x="5601" y="2842"/>
                  <a:ext cx="1102" cy="11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mbria" charset="0"/>
                      <a:ea typeface="ÇlÇr ñæí©" charset="0"/>
                    </a:rPr>
                    <a:t>Leads firms dominate form</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9" name="Text Box 36"/>
                <p:cNvSpPr txBox="1">
                  <a:spLocks noChangeArrowheads="1"/>
                </p:cNvSpPr>
                <p:nvPr/>
              </p:nvSpPr>
              <p:spPr bwMode="auto">
                <a:xfrm>
                  <a:off x="7053" y="2842"/>
                  <a:ext cx="1102" cy="11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Cambria" charset="0"/>
                      <a:ea typeface="ÇlÇr ñæí©" charset="0"/>
                    </a:rPr>
                    <a:t>Lead firm dominates supply and facilitation</a:t>
                  </a:r>
                  <a:endParaRPr kumimoji="0" lang="en-US" sz="2400" b="0" i="0" u="none" strike="noStrike" cap="none" normalizeH="0" baseline="0">
                    <a:ln>
                      <a:noFill/>
                    </a:ln>
                    <a:solidFill>
                      <a:schemeClr val="tx1"/>
                    </a:solidFill>
                    <a:effectLst/>
                    <a:latin typeface="Arial" charset="0"/>
                    <a:ea typeface="ＭＳ Ｐゴシック" charset="0"/>
                  </a:endParaRPr>
                </a:p>
              </p:txBody>
            </p:sp>
          </p:grpSp>
          <p:sp>
            <p:nvSpPr>
              <p:cNvPr id="14" name="Text Box 37"/>
              <p:cNvSpPr txBox="1">
                <a:spLocks noChangeArrowheads="1"/>
              </p:cNvSpPr>
              <p:nvPr/>
            </p:nvSpPr>
            <p:spPr bwMode="auto">
              <a:xfrm>
                <a:off x="1462" y="4871"/>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Wealth2</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5" name="Text Box 38"/>
              <p:cNvSpPr txBox="1">
                <a:spLocks noChangeArrowheads="1"/>
              </p:cNvSpPr>
              <p:nvPr/>
            </p:nvSpPr>
            <p:spPr bwMode="auto">
              <a:xfrm>
                <a:off x="2817" y="4871"/>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 name="Text Box 39"/>
              <p:cNvSpPr txBox="1">
                <a:spLocks noChangeArrowheads="1"/>
              </p:cNvSpPr>
              <p:nvPr/>
            </p:nvSpPr>
            <p:spPr bwMode="auto">
              <a:xfrm>
                <a:off x="4220" y="4871"/>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7" name="Text Box 40"/>
              <p:cNvSpPr txBox="1">
                <a:spLocks noChangeArrowheads="1"/>
              </p:cNvSpPr>
              <p:nvPr/>
            </p:nvSpPr>
            <p:spPr bwMode="auto">
              <a:xfrm>
                <a:off x="5623" y="4871"/>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8" name="Text Box 41"/>
              <p:cNvSpPr txBox="1">
                <a:spLocks noChangeArrowheads="1"/>
              </p:cNvSpPr>
              <p:nvPr/>
            </p:nvSpPr>
            <p:spPr bwMode="auto">
              <a:xfrm>
                <a:off x="7075" y="4871"/>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9" name="Text Box 42"/>
              <p:cNvSpPr txBox="1">
                <a:spLocks noChangeArrowheads="1"/>
              </p:cNvSpPr>
              <p:nvPr/>
            </p:nvSpPr>
            <p:spPr bwMode="auto">
              <a:xfrm>
                <a:off x="1475" y="5485"/>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Wealth3</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0" name="Text Box 43"/>
              <p:cNvSpPr txBox="1">
                <a:spLocks noChangeArrowheads="1"/>
              </p:cNvSpPr>
              <p:nvPr/>
            </p:nvSpPr>
            <p:spPr bwMode="auto">
              <a:xfrm>
                <a:off x="2830" y="5485"/>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1" name="Text Box 44"/>
              <p:cNvSpPr txBox="1">
                <a:spLocks noChangeArrowheads="1"/>
              </p:cNvSpPr>
              <p:nvPr/>
            </p:nvSpPr>
            <p:spPr bwMode="auto">
              <a:xfrm>
                <a:off x="4233" y="5485"/>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2" name="Text Box 45"/>
              <p:cNvSpPr txBox="1">
                <a:spLocks noChangeArrowheads="1"/>
              </p:cNvSpPr>
              <p:nvPr/>
            </p:nvSpPr>
            <p:spPr bwMode="auto">
              <a:xfrm>
                <a:off x="5636" y="5485"/>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23" name="Text Box 46"/>
              <p:cNvSpPr txBox="1">
                <a:spLocks noChangeArrowheads="1"/>
              </p:cNvSpPr>
              <p:nvPr/>
            </p:nvSpPr>
            <p:spPr bwMode="auto">
              <a:xfrm>
                <a:off x="7088" y="5485"/>
                <a:ext cx="1102"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ÇlÇr ñæí©" charset="0"/>
                  </a:rPr>
                  <a:t>Wealth3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0"/>
                </a:endParaRPr>
              </a:p>
            </p:txBody>
          </p:sp>
        </p:grpSp>
      </p:grpSp>
    </p:spTree>
    <p:extLst>
      <p:ext uri="{BB962C8B-B14F-4D97-AF65-F5344CB8AC3E}">
        <p14:creationId xmlns:p14="http://schemas.microsoft.com/office/powerpoint/2010/main" val="256170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ivision of Work</a:t>
            </a:r>
            <a:endParaRPr lang="en-US" dirty="0"/>
          </a:p>
        </p:txBody>
      </p:sp>
      <p:sp>
        <p:nvSpPr>
          <p:cNvPr id="3" name="Content Placeholder 2"/>
          <p:cNvSpPr>
            <a:spLocks noGrp="1"/>
          </p:cNvSpPr>
          <p:nvPr>
            <p:ph idx="1"/>
          </p:nvPr>
        </p:nvSpPr>
        <p:spPr/>
        <p:txBody>
          <a:bodyPr>
            <a:normAutofit/>
          </a:bodyPr>
          <a:lstStyle/>
          <a:p>
            <a:r>
              <a:rPr lang="en-US" dirty="0" smtClean="0"/>
              <a:t>Europe </a:t>
            </a:r>
            <a:r>
              <a:rPr lang="en-US" dirty="0"/>
              <a:t>(</a:t>
            </a:r>
            <a:r>
              <a:rPr lang="en-US" dirty="0" err="1"/>
              <a:t>Seabrooke</a:t>
            </a:r>
            <a:r>
              <a:rPr lang="en-US" dirty="0"/>
              <a:t> and </a:t>
            </a:r>
            <a:r>
              <a:rPr lang="en-US" dirty="0" err="1"/>
              <a:t>Wigan</a:t>
            </a:r>
            <a:r>
              <a:rPr lang="en-US" dirty="0" smtClean="0"/>
              <a:t>)</a:t>
            </a:r>
          </a:p>
          <a:p>
            <a:r>
              <a:rPr lang="en-US" dirty="0" smtClean="0"/>
              <a:t>East </a:t>
            </a:r>
            <a:r>
              <a:rPr lang="en-US" dirty="0"/>
              <a:t>Asia (</a:t>
            </a:r>
            <a:r>
              <a:rPr lang="en-US" dirty="0" err="1"/>
              <a:t>Palan</a:t>
            </a:r>
            <a:r>
              <a:rPr lang="en-US" dirty="0"/>
              <a:t> and Ali</a:t>
            </a:r>
            <a:r>
              <a:rPr lang="en-US" dirty="0" smtClean="0"/>
              <a:t>)</a:t>
            </a:r>
          </a:p>
          <a:p>
            <a:r>
              <a:rPr lang="en-US" dirty="0" smtClean="0"/>
              <a:t>Western </a:t>
            </a:r>
            <a:r>
              <a:rPr lang="en-US" dirty="0"/>
              <a:t>Hemisphere (Sharman and Marshall</a:t>
            </a:r>
            <a:r>
              <a:rPr lang="en-US" dirty="0" smtClean="0"/>
              <a:t>)</a:t>
            </a:r>
            <a:endParaRPr lang="en-US" dirty="0"/>
          </a:p>
          <a:p>
            <a:r>
              <a:rPr lang="en-US" dirty="0" smtClean="0"/>
              <a:t>Africa and Asia (Waris)</a:t>
            </a:r>
          </a:p>
          <a:p>
            <a:r>
              <a:rPr lang="en-US" dirty="0" smtClean="0"/>
              <a:t>Anti</a:t>
            </a:r>
            <a:r>
              <a:rPr lang="en-US" dirty="0"/>
              <a:t>-Money Laundering and Tax Evasion (</a:t>
            </a:r>
            <a:r>
              <a:rPr lang="en-US" dirty="0" err="1" smtClean="0"/>
              <a:t>Tsingou</a:t>
            </a:r>
            <a:r>
              <a:rPr lang="en-US" dirty="0" smtClean="0"/>
              <a:t>, De </a:t>
            </a:r>
            <a:r>
              <a:rPr lang="en-US" dirty="0" err="1"/>
              <a:t>Carvalho</a:t>
            </a:r>
            <a:r>
              <a:rPr lang="en-US" dirty="0"/>
              <a:t>, </a:t>
            </a:r>
            <a:r>
              <a:rPr lang="en-US" dirty="0" smtClean="0"/>
              <a:t>Waris respectively)</a:t>
            </a:r>
          </a:p>
          <a:p>
            <a:r>
              <a:rPr lang="en-US" dirty="0" smtClean="0"/>
              <a:t> </a:t>
            </a:r>
            <a:r>
              <a:rPr lang="en-US" dirty="0"/>
              <a:t>Mapping GWCs and Offshore Financial </a:t>
            </a:r>
            <a:r>
              <a:rPr lang="en-US" dirty="0" err="1"/>
              <a:t>Innnovation</a:t>
            </a:r>
            <a:r>
              <a:rPr lang="en-US" dirty="0"/>
              <a:t> (Rafferty and </a:t>
            </a:r>
            <a:r>
              <a:rPr lang="en-US" dirty="0" err="1" smtClean="0"/>
              <a:t>Wigan</a:t>
            </a:r>
            <a:r>
              <a:rPr lang="en-US" dirty="0" smtClean="0"/>
              <a:t>)</a:t>
            </a:r>
          </a:p>
          <a:p>
            <a:endParaRPr lang="en-US" dirty="0"/>
          </a:p>
        </p:txBody>
      </p:sp>
    </p:spTree>
    <p:extLst>
      <p:ext uri="{BB962C8B-B14F-4D97-AF65-F5344CB8AC3E}">
        <p14:creationId xmlns:p14="http://schemas.microsoft.com/office/powerpoint/2010/main" val="89404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a:t>mixed methods approach, stress is placed on data from semi-structured expert interviews and document analysis with a case </a:t>
            </a:r>
            <a:r>
              <a:rPr lang="en-US" dirty="0" smtClean="0"/>
              <a:t>study </a:t>
            </a:r>
            <a:r>
              <a:rPr lang="en-US" dirty="0"/>
              <a:t>approach</a:t>
            </a:r>
            <a:r>
              <a:rPr lang="en-US" dirty="0" smtClean="0">
                <a:effectLst/>
              </a:rPr>
              <a:t> </a:t>
            </a:r>
          </a:p>
          <a:p>
            <a:r>
              <a:rPr lang="en-US" dirty="0" smtClean="0"/>
              <a:t>existing </a:t>
            </a:r>
            <a:r>
              <a:rPr lang="en-US" dirty="0"/>
              <a:t>databases will be explored for overall descriptive statistics from Civil Society Organizations, International Organizations, and, where possible, Private Associations; </a:t>
            </a:r>
            <a:endParaRPr lang="en-US" dirty="0" smtClean="0"/>
          </a:p>
        </p:txBody>
      </p:sp>
    </p:spTree>
    <p:extLst>
      <p:ext uri="{BB962C8B-B14F-4D97-AF65-F5344CB8AC3E}">
        <p14:creationId xmlns:p14="http://schemas.microsoft.com/office/powerpoint/2010/main" val="321967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semi-structured interviews will be conducted with representatives from entities engaged in Global Wealth Chains, including Hedge Funds, Investment Banks, Law Firms, Wealth Asset Managers, Tax Consultants, National, Supranational and International Regulators, Transnational Policy Communities, and National Tax and Anti-Money Laundering Authorities; </a:t>
            </a:r>
          </a:p>
          <a:p>
            <a:r>
              <a:rPr lang="en-US" dirty="0" smtClean="0"/>
              <a:t>primary documents will be studied, such as strategy papers, annual reports, and commercial publications from those named above. </a:t>
            </a:r>
          </a:p>
          <a:p>
            <a:endParaRPr lang="en-US" dirty="0"/>
          </a:p>
        </p:txBody>
      </p:sp>
    </p:spTree>
    <p:extLst>
      <p:ext uri="{BB962C8B-B14F-4D97-AF65-F5344CB8AC3E}">
        <p14:creationId xmlns:p14="http://schemas.microsoft.com/office/powerpoint/2010/main" val="1832821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TotalTime>
  <Words>416</Words>
  <Application>Microsoft Office PowerPoint</Application>
  <PresentationFormat>Skjermfremvisning (4:3)</PresentationFormat>
  <Paragraphs>66</Paragraphs>
  <Slides>8</Slides>
  <Notes>0</Notes>
  <HiddenSlides>0</HiddenSlides>
  <MMClips>0</MMClips>
  <ScaleCrop>false</ScaleCrop>
  <HeadingPairs>
    <vt:vector size="4" baseType="variant">
      <vt:variant>
        <vt:lpstr>Tema</vt:lpstr>
      </vt:variant>
      <vt:variant>
        <vt:i4>1</vt:i4>
      </vt:variant>
      <vt:variant>
        <vt:lpstr>Lysbildetitler</vt:lpstr>
      </vt:variant>
      <vt:variant>
        <vt:i4>8</vt:i4>
      </vt:variant>
    </vt:vector>
  </HeadingPairs>
  <TitlesOfParts>
    <vt:vector size="9" baseType="lpstr">
      <vt:lpstr>Office Theme</vt:lpstr>
      <vt:lpstr>Systems of Tax Evasion and Laundering (STEAL)</vt:lpstr>
      <vt:lpstr>RESEARCHERS</vt:lpstr>
      <vt:lpstr>OBJECTIVES</vt:lpstr>
      <vt:lpstr>Targets </vt:lpstr>
      <vt:lpstr>Global Wealth Chains</vt:lpstr>
      <vt:lpstr>Division of Work</vt:lpstr>
      <vt:lpstr>Methodology</vt:lpstr>
      <vt:lpstr>Methodology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of Tax Evasion and Laundering (STEAL)</dc:title>
  <dc:creator>Attiya Waris</dc:creator>
  <cp:lastModifiedBy>Sigrid</cp:lastModifiedBy>
  <cp:revision>5</cp:revision>
  <dcterms:created xsi:type="dcterms:W3CDTF">2012-11-14T17:00:50Z</dcterms:created>
  <dcterms:modified xsi:type="dcterms:W3CDTF">2012-11-15T06:18:04Z</dcterms:modified>
</cp:coreProperties>
</file>