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720" r:id="rId4"/>
    <p:sldMasterId id="2147483732" r:id="rId5"/>
    <p:sldMasterId id="2147483744" r:id="rId6"/>
  </p:sldMasterIdLst>
  <p:sldIdLst>
    <p:sldId id="257" r:id="rId7"/>
    <p:sldId id="258" r:id="rId8"/>
    <p:sldId id="259" r:id="rId9"/>
    <p:sldId id="283" r:id="rId10"/>
    <p:sldId id="281" r:id="rId11"/>
    <p:sldId id="288" r:id="rId12"/>
    <p:sldId id="270" r:id="rId13"/>
    <p:sldId id="284" r:id="rId14"/>
    <p:sldId id="264" r:id="rId15"/>
    <p:sldId id="265" r:id="rId16"/>
    <p:sldId id="289" r:id="rId17"/>
    <p:sldId id="271" r:id="rId18"/>
    <p:sldId id="287" r:id="rId1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Tit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cxnSp>
        <p:nvCxnSpPr>
          <p:cNvPr id="8" name="Rett linj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5" name="Plassholder for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9790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893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714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Tit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cxnSp>
        <p:nvCxnSpPr>
          <p:cNvPr id="8" name="Rett linj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5" name="Plassholder for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4768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bunn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78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0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474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2" name="Plassholder for innhol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4" name="Plassholder for innhol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3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91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3974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ssholder for innhol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1" name="Tit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019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bunn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06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b-NO" smtClean="0"/>
              <a:t>Dra bildet til plassholderen eller klikk ikonet for å legge 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526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955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311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Tit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cxnSp>
        <p:nvCxnSpPr>
          <p:cNvPr id="8" name="Rett linj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5" name="Plassholder for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8710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bunn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9412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4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67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2" name="Plassholder for innhol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4" name="Plassholder for innhol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0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5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851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76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ssholder for innhol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1" name="Tit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5607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b-NO" smtClean="0"/>
              <a:t>Dra bildet til plassholderen eller klikk ikonet for å legge 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303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275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357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Tit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cxnSp>
        <p:nvCxnSpPr>
          <p:cNvPr id="8" name="Rett linj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5" name="Plassholder for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6660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bunn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88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8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52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2" name="Plassholder for innhol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4" name="Plassholder for innhol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0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20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804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67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ssholder for innhol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1" name="Tit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398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b-NO" smtClean="0"/>
              <a:t>Dra bildet til plassholderen eller klikk ikonet for å legge 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8686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603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60572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Tit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cxnSp>
        <p:nvCxnSpPr>
          <p:cNvPr id="8" name="Rett linj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5" name="Plassholder for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9047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bunn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48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02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2" name="Plassholder for innhol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4" name="Plassholder for innhol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2" name="Plassholder for innhol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4" name="Plassholder for innhol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2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49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39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ssholder for innhol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1" name="Tit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1606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b-NO" smtClean="0"/>
              <a:t>Dra bildet til plassholderen eller klikk ikonet for å legge 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407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2366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950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Tittel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cxnSp>
        <p:nvCxnSpPr>
          <p:cNvPr id="8" name="Rett linj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15" name="Plassholder for dato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6752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5" name="Plassholder for lysbildenumm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6" name="Plassholder for bunntekst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28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7" name="Rett linj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69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63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121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2" name="Plassholder for innhold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4" name="Plassholder for innhold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2" name="Plassholder for teks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366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8420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ssholder for innhol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1" name="Tit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4614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b-NO" smtClean="0"/>
              <a:t>Dra bildet til plassholderen eller klikk ikonet for å legge 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73430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3320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538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4240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ssholder for innhold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31" name="Tittel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0347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nb-NO" smtClean="0"/>
              <a:t>Dra bildet til plassholderen eller klikk ikonet for å legge til</a:t>
            </a:r>
            <a:endParaRPr kumimoji="0"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885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6126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0193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6977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2821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7161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24" name="Plassholder for dato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3504AE-90F1-2E4B-B09A-11717AEE9EA6}" type="datetimeFigureOut">
              <a:rPr lang="nb-NO" smtClean="0">
                <a:solidFill>
                  <a:srgbClr val="FEFAC9"/>
                </a:solidFill>
                <a:latin typeface="Constantia"/>
              </a:rPr>
              <a:pPr/>
              <a:t>15.11.12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10" name="Plassholder for bunntekst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22" name="Plassholder for lysbildenumm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5EE312D-0448-034B-BCB1-405CF06A52E9}" type="slidenum">
              <a:rPr lang="nb-NO" smtClean="0">
                <a:solidFill>
                  <a:srgbClr val="FEFAC9"/>
                </a:solidFill>
                <a:latin typeface="Constantia"/>
              </a:rPr>
              <a:pPr/>
              <a:t>‹#›</a:t>
            </a:fld>
            <a:endParaRPr lang="nb-NO">
              <a:solidFill>
                <a:srgbClr val="FEFAC9"/>
              </a:solidFill>
              <a:latin typeface="Constantia"/>
            </a:endParaRPr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9054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g"/><Relationship Id="rId3" Type="http://schemas.openxmlformats.org/officeDocument/2006/relationships/image" Target="file://localhost/Users/Kristine/Documents/presentasjoner/GreedyGirl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package" Target="../embeddings/Microsoft_Word-dokument1.docx"/><Relationship Id="rId5" Type="http://schemas.openxmlformats.org/officeDocument/2006/relationships/image" Target="../media/image9.emf"/><Relationship Id="rId6" Type="http://schemas.openxmlformats.org/officeDocument/2006/relationships/image" Target="../media/image11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284745" y="3699804"/>
            <a:ext cx="8305800" cy="1143000"/>
          </a:xfrm>
        </p:spPr>
        <p:txBody>
          <a:bodyPr/>
          <a:lstStyle/>
          <a:p>
            <a:r>
              <a:rPr lang="en-GB" dirty="0" smtClean="0"/>
              <a:t>A historical approach</a:t>
            </a:r>
          </a:p>
          <a:p>
            <a:r>
              <a:rPr lang="en-GB" dirty="0" smtClean="0"/>
              <a:t> Kristine Sævold, </a:t>
            </a:r>
            <a:r>
              <a:rPr lang="en-GB" dirty="0" err="1" smtClean="0"/>
              <a:t>UiB</a:t>
            </a:r>
            <a:r>
              <a:rPr lang="en-GB" dirty="0" smtClean="0"/>
              <a:t>/CMI</a:t>
            </a:r>
          </a:p>
          <a:p>
            <a:r>
              <a:rPr lang="en-GB" dirty="0" smtClean="0"/>
              <a:t> The </a:t>
            </a:r>
            <a:r>
              <a:rPr lang="en-GB" dirty="0" err="1" smtClean="0"/>
              <a:t>Capitalflight</a:t>
            </a:r>
            <a:r>
              <a:rPr lang="en-GB" dirty="0" smtClean="0"/>
              <a:t> Conference, 16</a:t>
            </a:r>
            <a:r>
              <a:rPr lang="en-GB" baseline="30000" dirty="0" smtClean="0"/>
              <a:t>th</a:t>
            </a:r>
            <a:r>
              <a:rPr lang="en-GB" dirty="0" smtClean="0"/>
              <a:t> of November 2012 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661874"/>
            <a:ext cx="8305800" cy="2753057"/>
          </a:xfrm>
        </p:spPr>
        <p:txBody>
          <a:bodyPr/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en-US" sz="3200" dirty="0" smtClean="0">
                <a:solidFill>
                  <a:schemeClr val="tx2"/>
                </a:solidFill>
              </a:rPr>
              <a:t>Lessons</a:t>
            </a:r>
            <a:r>
              <a:rPr lang="en-GB" sz="3200" dirty="0" smtClean="0">
                <a:solidFill>
                  <a:schemeClr val="tx2"/>
                </a:solidFill>
              </a:rPr>
              <a:t> from </a:t>
            </a:r>
            <a:r>
              <a:rPr lang="en-GB" sz="3200" dirty="0">
                <a:solidFill>
                  <a:schemeClr val="tx2"/>
                </a:solidFill>
              </a:rPr>
              <a:t>a</a:t>
            </a:r>
            <a:r>
              <a:rPr lang="en-GB" sz="3200" dirty="0" smtClean="0">
                <a:solidFill>
                  <a:srgbClr val="FEFAC9"/>
                </a:solidFill>
              </a:rPr>
              <a:t> </a:t>
            </a:r>
            <a:r>
              <a:rPr lang="en-GB" sz="3200" dirty="0" smtClean="0">
                <a:solidFill>
                  <a:srgbClr val="FEFAC9"/>
                </a:solidFill>
              </a:rPr>
              <a:t>Master´s Thesis: </a:t>
            </a:r>
            <a:r>
              <a:rPr lang="nb-NO" dirty="0" smtClean="0">
                <a:solidFill>
                  <a:srgbClr val="000000"/>
                </a:solidFill>
              </a:rPr>
              <a:t/>
            </a:r>
            <a:br>
              <a:rPr lang="nb-NO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Norwegian Policies concerning Tax Havens with regard to Tax Matters, 1970-2012.</a:t>
            </a:r>
            <a:br>
              <a:rPr lang="en-US" sz="3200" dirty="0" smtClean="0">
                <a:solidFill>
                  <a:srgbClr val="000000"/>
                </a:solidFill>
              </a:rPr>
            </a:br>
            <a:r>
              <a:rPr lang="en-US" sz="3200" dirty="0" smtClean="0">
                <a:solidFill>
                  <a:srgbClr val="000000"/>
                </a:solidFill>
              </a:rPr>
              <a:t>”A Narrative of political Powerlessness”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421689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Democratic rule 1980: 		Progress</a:t>
            </a:r>
          </a:p>
          <a:p>
            <a:pPr marL="0" indent="0">
              <a:buNone/>
            </a:pPr>
            <a:r>
              <a:rPr lang="en-GB" dirty="0" smtClean="0"/>
              <a:t>Republican rule  1981-1993: 	Setback</a:t>
            </a:r>
          </a:p>
          <a:p>
            <a:pPr marL="0" indent="0">
              <a:buNone/>
            </a:pPr>
            <a:r>
              <a:rPr lang="en-GB" dirty="0" smtClean="0"/>
              <a:t>Democratic rule 1996-2000: 	Progress</a:t>
            </a:r>
          </a:p>
          <a:p>
            <a:pPr marL="0" indent="0">
              <a:buNone/>
            </a:pPr>
            <a:r>
              <a:rPr lang="en-GB" dirty="0" smtClean="0"/>
              <a:t>Republican rule 2001-2008:	Setback</a:t>
            </a:r>
          </a:p>
          <a:p>
            <a:pPr marL="0" indent="0">
              <a:buNone/>
            </a:pPr>
            <a:r>
              <a:rPr lang="en-GB" dirty="0" smtClean="0"/>
              <a:t>Democratic rule 2008 -      : 	Progress</a:t>
            </a:r>
          </a:p>
          <a:p>
            <a:pPr marL="0" indent="0">
              <a:buNone/>
            </a:pPr>
            <a:r>
              <a:rPr lang="en-GB" dirty="0" smtClean="0"/>
              <a:t>Democratic rule 2012-2016	</a:t>
            </a:r>
            <a:r>
              <a:rPr lang="en-GB" dirty="0" smtClean="0"/>
              <a:t>Progress..?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nb-NO" dirty="0" smtClean="0"/>
              <a:t>A sum up: A narrative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political</a:t>
            </a:r>
            <a:r>
              <a:rPr lang="nb-NO" dirty="0" smtClean="0"/>
              <a:t> </a:t>
            </a:r>
            <a:r>
              <a:rPr lang="nb-NO" dirty="0" err="1" smtClean="0"/>
              <a:t>powerlessness</a:t>
            </a:r>
            <a:r>
              <a:rPr lang="nb-NO" dirty="0" smtClean="0"/>
              <a:t>	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0000"/>
                </a:solidFill>
              </a:rPr>
              <a:t>The USA -    The Web</a:t>
            </a:r>
            <a:r>
              <a:rPr lang="en-GB" sz="4800" dirty="0" smtClean="0">
                <a:solidFill>
                  <a:schemeClr val="bg1"/>
                </a:solidFill>
              </a:rPr>
              <a:t>ma</a:t>
            </a:r>
            <a:r>
              <a:rPr lang="en-GB" sz="4800" dirty="0" smtClean="0">
                <a:solidFill>
                  <a:srgbClr val="000000"/>
                </a:solidFill>
              </a:rPr>
              <a:t>ster </a:t>
            </a:r>
            <a:endParaRPr lang="en-GB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Competing paradigms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6" name="Bildeforklaring formet som en ellipse 5"/>
          <p:cNvSpPr/>
          <p:nvPr/>
        </p:nvSpPr>
        <p:spPr>
          <a:xfrm>
            <a:off x="285750" y="2016125"/>
            <a:ext cx="3016250" cy="2159000"/>
          </a:xfrm>
          <a:prstGeom prst="wedgeEllipseCallout">
            <a:avLst>
              <a:gd name="adj1" fmla="val 79693"/>
              <a:gd name="adj2" fmla="val 6323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There are other solutions!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8648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Is </a:t>
            </a:r>
            <a:r>
              <a:rPr lang="nb-NO" dirty="0" err="1" smtClean="0"/>
              <a:t>that</a:t>
            </a:r>
            <a:r>
              <a:rPr lang="nb-NO" dirty="0" smtClean="0"/>
              <a:t> true? </a:t>
            </a:r>
          </a:p>
          <a:p>
            <a:pPr marL="0" indent="0">
              <a:buNone/>
            </a:pPr>
            <a:r>
              <a:rPr lang="nb-NO" dirty="0" smtClean="0"/>
              <a:t>Kristine Sævold (2016)?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The MF in Tax Havens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6" name="Bildeforklaring formet som en ellipse 5"/>
          <p:cNvSpPr/>
          <p:nvPr/>
        </p:nvSpPr>
        <p:spPr>
          <a:xfrm>
            <a:off x="5927721" y="781447"/>
            <a:ext cx="2377603" cy="2246656"/>
          </a:xfrm>
          <a:prstGeom prst="wedgeEllipseCallout">
            <a:avLst>
              <a:gd name="adj1" fmla="val -101118"/>
              <a:gd name="adj2" fmla="val 55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solidFill>
                  <a:prstClr val="black"/>
                </a:solidFill>
                <a:latin typeface="Constantia"/>
              </a:rPr>
              <a:t>The NPFG is  a pure  ECONOMIC </a:t>
            </a:r>
            <a:r>
              <a:rPr lang="en-GB" b="1" dirty="0">
                <a:solidFill>
                  <a:prstClr val="black"/>
                </a:solidFill>
                <a:latin typeface="Constantia"/>
              </a:rPr>
              <a:t>actor!</a:t>
            </a:r>
          </a:p>
        </p:txBody>
      </p:sp>
    </p:spTree>
    <p:extLst>
      <p:ext uri="{BB962C8B-B14F-4D97-AF65-F5344CB8AC3E}">
        <p14:creationId xmlns:p14="http://schemas.microsoft.com/office/powerpoint/2010/main" val="34602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13996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3000" dirty="0" smtClean="0">
                <a:solidFill>
                  <a:schemeClr val="tx2"/>
                </a:solidFill>
              </a:rPr>
              <a:t>Poverty, </a:t>
            </a:r>
            <a:r>
              <a:rPr lang="en-GB" sz="3000" dirty="0">
                <a:solidFill>
                  <a:schemeClr val="tx2"/>
                </a:solidFill>
              </a:rPr>
              <a:t>human trafficking, weapons smuggling, corruption, environmental crime, tax evasion and avoidance, financial crisis, terrorism, </a:t>
            </a:r>
            <a:r>
              <a:rPr lang="en-GB" sz="3000" dirty="0" smtClean="0">
                <a:solidFill>
                  <a:schemeClr val="tx2"/>
                </a:solidFill>
              </a:rPr>
              <a:t>inequality, undermining of </a:t>
            </a:r>
            <a:r>
              <a:rPr lang="en-GB" sz="3000" dirty="0">
                <a:solidFill>
                  <a:schemeClr val="tx2"/>
                </a:solidFill>
              </a:rPr>
              <a:t>p</a:t>
            </a:r>
            <a:r>
              <a:rPr lang="en-GB" sz="3000" dirty="0" smtClean="0">
                <a:solidFill>
                  <a:schemeClr val="tx2"/>
                </a:solidFill>
              </a:rPr>
              <a:t>arliamentary</a:t>
            </a:r>
            <a:r>
              <a:rPr lang="en-US" sz="3000" dirty="0" smtClean="0">
                <a:solidFill>
                  <a:schemeClr val="tx2"/>
                </a:solidFill>
              </a:rPr>
              <a:t> decisions, violation of 200 year old tax sharing principles among countries  </a:t>
            </a:r>
            <a:r>
              <a:rPr lang="en-GB" sz="3000" dirty="0" smtClean="0">
                <a:solidFill>
                  <a:schemeClr val="tx2"/>
                </a:solidFill>
              </a:rPr>
              <a:t>and </a:t>
            </a:r>
            <a:r>
              <a:rPr lang="en-GB" sz="3000" dirty="0">
                <a:solidFill>
                  <a:schemeClr val="tx2"/>
                </a:solidFill>
              </a:rPr>
              <a:t>”social dumping”…</a:t>
            </a:r>
            <a:r>
              <a:rPr lang="en-GB" sz="30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chemeClr val="accent6"/>
                </a:solidFill>
              </a:rPr>
              <a:t>			</a:t>
            </a:r>
            <a:r>
              <a:rPr lang="en-GB" sz="3000" dirty="0" smtClean="0">
                <a:solidFill>
                  <a:srgbClr val="FEFAC9"/>
                </a:solidFill>
              </a:rPr>
              <a:t>	X</a:t>
            </a:r>
          </a:p>
          <a:p>
            <a:pPr marL="0" indent="0">
              <a:buNone/>
            </a:pPr>
            <a:r>
              <a:rPr lang="en-GB" sz="3000" dirty="0" smtClean="0">
                <a:solidFill>
                  <a:srgbClr val="FEFAC9"/>
                </a:solidFill>
              </a:rPr>
              <a:t>	 Secrecy laws + low tax regimes</a:t>
            </a:r>
          </a:p>
          <a:p>
            <a:pPr marL="0" indent="0">
              <a:buNone/>
            </a:pPr>
            <a:endParaRPr lang="en-GB" sz="3000" dirty="0" smtClean="0"/>
          </a:p>
          <a:p>
            <a:pPr>
              <a:buFontTx/>
              <a:buChar char="-"/>
            </a:pPr>
            <a:endParaRPr lang="en-GB" sz="3000" dirty="0" smtClean="0">
              <a:solidFill>
                <a:schemeClr val="bg1"/>
              </a:solidFill>
            </a:endParaRPr>
          </a:p>
          <a:p>
            <a:endParaRPr lang="en-GB" sz="3000" dirty="0" smtClean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EFAC9"/>
                </a:solidFill>
              </a:rPr>
              <a:t>The “Take-Away” for further studies</a:t>
            </a:r>
            <a:endParaRPr lang="en-GB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7654"/>
          </a:xfrm>
        </p:spPr>
        <p:txBody>
          <a:bodyPr>
            <a:normAutofit/>
          </a:bodyPr>
          <a:lstStyle/>
          <a:p>
            <a:r>
              <a:rPr lang="en-US" dirty="0" smtClean="0"/>
              <a:t>Poverty-production:</a:t>
            </a:r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has the rich to do with poverty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Overarching research interest: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GreedyGirl.jpg" descr="/Users/Kristine/Documents/presentasjoner/GreedyGirl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88" y="2727914"/>
            <a:ext cx="5794712" cy="362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endParaRPr lang="en-GB" dirty="0" smtClean="0"/>
          </a:p>
          <a:p>
            <a:pPr>
              <a:buFontTx/>
              <a:buChar char="-"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2400" dirty="0" smtClean="0"/>
              <a:t>Source: </a:t>
            </a:r>
            <a:r>
              <a:rPr lang="en-GB" sz="2400" dirty="0" err="1" smtClean="0"/>
              <a:t>Kar</a:t>
            </a:r>
            <a:r>
              <a:rPr lang="en-GB" sz="2400" dirty="0" smtClean="0"/>
              <a:t>/Cartwright-Smith (2008)</a:t>
            </a:r>
          </a:p>
          <a:p>
            <a:endParaRPr lang="en-GB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Causes of Poverty: Tax Havens´ role</a:t>
            </a: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5" name="Bild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89827"/>
            <a:ext cx="4486437" cy="298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e 3" descr="tax haven us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85" y="1889826"/>
            <a:ext cx="3801314" cy="2982381"/>
          </a:xfrm>
          <a:prstGeom prst="rect">
            <a:avLst/>
          </a:prstGeom>
        </p:spPr>
      </p:pic>
      <p:cxnSp>
        <p:nvCxnSpPr>
          <p:cNvPr id="13" name="Buet linje 12"/>
          <p:cNvCxnSpPr/>
          <p:nvPr/>
        </p:nvCxnSpPr>
        <p:spPr>
          <a:xfrm flipV="1">
            <a:off x="1693636" y="4070031"/>
            <a:ext cx="3550118" cy="2604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The power of definition (OECD 1998):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a)       No or only nominal taxes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chemeClr val="bg1"/>
                </a:solidFill>
              </a:rPr>
              <a:t>In combination with at least one other criteria: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bg1"/>
                </a:solidFill>
              </a:rPr>
              <a:t>b)        </a:t>
            </a:r>
            <a:r>
              <a:rPr lang="en-US" b="1" dirty="0">
                <a:solidFill>
                  <a:schemeClr val="bg1"/>
                </a:solidFill>
              </a:rPr>
              <a:t>Lack of effective exchange of information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c)        </a:t>
            </a:r>
            <a:r>
              <a:rPr lang="en-US" b="1" dirty="0">
                <a:solidFill>
                  <a:schemeClr val="bg1"/>
                </a:solidFill>
              </a:rPr>
              <a:t>Lack of transparency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d)       No </a:t>
            </a:r>
            <a:r>
              <a:rPr lang="en-US" b="1" dirty="0">
                <a:solidFill>
                  <a:schemeClr val="bg1"/>
                </a:solidFill>
              </a:rPr>
              <a:t>substantial activities/ ”ring-  	fencing” (“postboxes”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Secrecy </a:t>
            </a:r>
            <a:r>
              <a:rPr lang="en-US" dirty="0">
                <a:solidFill>
                  <a:srgbClr val="000000"/>
                </a:solidFill>
              </a:rPr>
              <a:t>jurisdictions </a:t>
            </a:r>
            <a:r>
              <a:rPr lang="en-US" dirty="0" smtClean="0">
                <a:solidFill>
                  <a:srgbClr val="000000"/>
                </a:solidFill>
              </a:rPr>
              <a:t>+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low tax </a:t>
            </a:r>
            <a:r>
              <a:rPr lang="en-US" dirty="0" smtClean="0">
                <a:solidFill>
                  <a:srgbClr val="000000"/>
                </a:solidFill>
              </a:rPr>
              <a:t>jurisdictions (2/3 tax level)</a:t>
            </a: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Tax Haven?</a:t>
            </a:r>
            <a:endParaRPr lang="en-GB" dirty="0"/>
          </a:p>
        </p:txBody>
      </p:sp>
      <p:pic>
        <p:nvPicPr>
          <p:cNvPr id="4" name="Bild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99" y="4270374"/>
            <a:ext cx="3098801" cy="25876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Bildeforklaring formet som en ellipse 5"/>
          <p:cNvSpPr/>
          <p:nvPr/>
        </p:nvSpPr>
        <p:spPr>
          <a:xfrm>
            <a:off x="7953375" y="3556000"/>
            <a:ext cx="733425" cy="793750"/>
          </a:xfrm>
          <a:prstGeom prst="wedgeEllipseCallout">
            <a:avLst>
              <a:gd name="adj1" fmla="val 131548"/>
              <a:gd name="adj2" fmla="val 8500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FSI</a:t>
            </a:r>
            <a:r>
              <a:rPr lang="nb-NO" dirty="0" smtClean="0">
                <a:solidFill>
                  <a:schemeClr val="tx1"/>
                </a:solidFill>
              </a:rPr>
              <a:t>SI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Bildeforklaring formet som en ellipse 6"/>
          <p:cNvSpPr/>
          <p:nvPr/>
        </p:nvSpPr>
        <p:spPr>
          <a:xfrm>
            <a:off x="8112125" y="2254250"/>
            <a:ext cx="914400" cy="739648"/>
          </a:xfrm>
          <a:prstGeom prst="wedgeEllipseCallout">
            <a:avLst>
              <a:gd name="adj1" fmla="val 59028"/>
              <a:gd name="adj2" fmla="val -85199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IMF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Bildeforklaring formet som en ellipse 7"/>
          <p:cNvSpPr/>
          <p:nvPr/>
        </p:nvSpPr>
        <p:spPr>
          <a:xfrm>
            <a:off x="8112126" y="152400"/>
            <a:ext cx="914400" cy="625475"/>
          </a:xfrm>
          <a:prstGeom prst="wedgeEllipseCallout">
            <a:avLst>
              <a:gd name="adj1" fmla="val 37463"/>
              <a:gd name="adj2" fmla="val -7762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rgbClr val="000000"/>
                </a:solidFill>
              </a:rPr>
              <a:t>IRS</a:t>
            </a:r>
            <a:endParaRPr lang="nb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1399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3000" dirty="0" smtClean="0">
                <a:solidFill>
                  <a:srgbClr val="000000"/>
                </a:solidFill>
              </a:rPr>
              <a:t>- Poverty </a:t>
            </a:r>
            <a:r>
              <a:rPr lang="en-GB" sz="3000" dirty="0">
                <a:solidFill>
                  <a:srgbClr val="000000"/>
                </a:solidFill>
              </a:rPr>
              <a:t>+ human trafficking, weapons smuggling, corruption, environmental crime, tax evasion and avoidance, financial crisis, terrorism, </a:t>
            </a:r>
            <a:r>
              <a:rPr lang="en-GB" sz="3000" dirty="0" smtClean="0">
                <a:solidFill>
                  <a:srgbClr val="000000"/>
                </a:solidFill>
              </a:rPr>
              <a:t>inequality, undermining of Parliamentary</a:t>
            </a:r>
            <a:r>
              <a:rPr lang="en-US" sz="3000" dirty="0" smtClean="0">
                <a:solidFill>
                  <a:srgbClr val="000000"/>
                </a:solidFill>
              </a:rPr>
              <a:t> decisions, violation </a:t>
            </a:r>
            <a:r>
              <a:rPr lang="en-US" sz="3000" dirty="0" smtClean="0"/>
              <a:t>of 200 year old tax sharing principles among countries  </a:t>
            </a:r>
            <a:r>
              <a:rPr lang="en-GB" sz="3000" dirty="0" smtClean="0"/>
              <a:t>and </a:t>
            </a:r>
            <a:r>
              <a:rPr lang="en-GB" sz="3000" dirty="0"/>
              <a:t>”social dumping”…</a:t>
            </a:r>
            <a:r>
              <a:rPr lang="en-GB" sz="3000" dirty="0" smtClean="0"/>
              <a:t>.</a:t>
            </a:r>
          </a:p>
          <a:p>
            <a:endParaRPr lang="en-GB" sz="3000" dirty="0"/>
          </a:p>
          <a:p>
            <a:endParaRPr lang="en-GB" sz="3000" dirty="0" smtClean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 - The </a:t>
            </a:r>
            <a:r>
              <a:rPr lang="en-GB" sz="3000" dirty="0"/>
              <a:t>international community -&gt; failed. </a:t>
            </a:r>
            <a:r>
              <a:rPr lang="en-US" sz="3000" dirty="0"/>
              <a:t>Why?</a:t>
            </a:r>
            <a:br>
              <a:rPr lang="en-US" sz="3000" dirty="0"/>
            </a:br>
            <a:endParaRPr lang="en-GB" sz="3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Tax Havens – a Systemic Problem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A </a:t>
            </a:r>
            <a:r>
              <a:rPr lang="en-GB" dirty="0">
                <a:solidFill>
                  <a:srgbClr val="000000"/>
                </a:solidFill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ommon Business Practice</a:t>
            </a:r>
            <a:r>
              <a:rPr lang="nb-NO" dirty="0" smtClean="0">
                <a:solidFill>
                  <a:srgbClr val="000000"/>
                </a:solidFill>
              </a:rPr>
              <a:t/>
            </a:r>
            <a:br>
              <a:rPr lang="nb-NO" dirty="0" smtClean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146882"/>
              </p:ext>
            </p:extLst>
          </p:nvPr>
        </p:nvGraphicFramePr>
        <p:xfrm>
          <a:off x="711724" y="1524000"/>
          <a:ext cx="59690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Dokument" r:id="rId4" imgW="5969000" imgH="1790700" progId="Word.Document.12">
                  <p:embed/>
                </p:oleObj>
              </mc:Choice>
              <mc:Fallback>
                <p:oleObj name="Dokument" r:id="rId4" imgW="5969000" imgH="179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724" y="1524000"/>
                        <a:ext cx="596900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lassholder for innhold 8" descr="guernsey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6" r="18026"/>
          <a:stretch>
            <a:fillRect/>
          </a:stretch>
        </p:blipFill>
        <p:spPr>
          <a:xfrm>
            <a:off x="5080904" y="4200271"/>
            <a:ext cx="3605895" cy="2148862"/>
          </a:xfrm>
        </p:spPr>
      </p:pic>
      <p:cxnSp>
        <p:nvCxnSpPr>
          <p:cNvPr id="11" name="Rett pil 10"/>
          <p:cNvCxnSpPr/>
          <p:nvPr/>
        </p:nvCxnSpPr>
        <p:spPr>
          <a:xfrm>
            <a:off x="2051904" y="2930421"/>
            <a:ext cx="4266657" cy="2279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8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Finansavisen, </a:t>
            </a:r>
            <a:r>
              <a:rPr lang="en-GB" dirty="0" smtClean="0"/>
              <a:t>editorial page 12</a:t>
            </a:r>
            <a:r>
              <a:rPr lang="en-GB" baseline="30000" dirty="0" smtClean="0"/>
              <a:t>th</a:t>
            </a:r>
            <a:r>
              <a:rPr lang="en-GB" dirty="0" smtClean="0"/>
              <a:t> of October</a:t>
            </a:r>
            <a:endParaRPr lang="en-GB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Business-Community in Denial</a:t>
            </a:r>
            <a:endParaRPr lang="en-GB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95058"/>
            <a:ext cx="4038600" cy="2019300"/>
          </a:xfrm>
          <a:prstGeom prst="rect">
            <a:avLst/>
          </a:prstGeom>
        </p:spPr>
      </p:pic>
      <p:sp>
        <p:nvSpPr>
          <p:cNvPr id="5" name="Bildeforklaring formet som en ellipse 4"/>
          <p:cNvSpPr/>
          <p:nvPr/>
        </p:nvSpPr>
        <p:spPr>
          <a:xfrm>
            <a:off x="3946771" y="2240427"/>
            <a:ext cx="4740029" cy="1735735"/>
          </a:xfrm>
          <a:prstGeom prst="wedgeEllipseCallout">
            <a:avLst>
              <a:gd name="adj1" fmla="val -62544"/>
              <a:gd name="adj2" fmla="val 771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Ok – We invest over Tax Havens – What´s the problem??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95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US" dirty="0" smtClean="0"/>
              <a:t>“Clash” of </a:t>
            </a:r>
            <a:r>
              <a:rPr lang="en-US" dirty="0" err="1" smtClean="0"/>
              <a:t>Ministeries</a:t>
            </a:r>
            <a:endParaRPr lang="en-US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5397" r="596"/>
          <a:stretch/>
        </p:blipFill>
        <p:spPr>
          <a:xfrm>
            <a:off x="-2150741" y="2632807"/>
            <a:ext cx="8229600" cy="3990493"/>
          </a:xfrm>
          <a:prstGeom prst="rect">
            <a:avLst/>
          </a:prstGeom>
        </p:spPr>
      </p:pic>
      <p:sp>
        <p:nvSpPr>
          <p:cNvPr id="6" name="Bildeforklaring formet som en ellipse 5"/>
          <p:cNvSpPr/>
          <p:nvPr/>
        </p:nvSpPr>
        <p:spPr>
          <a:xfrm>
            <a:off x="6078859" y="152400"/>
            <a:ext cx="2771034" cy="2243227"/>
          </a:xfrm>
          <a:prstGeom prst="wedgeEllipseCallout">
            <a:avLst>
              <a:gd name="adj1" fmla="val -103637"/>
              <a:gd name="adj2" fmla="val 84820"/>
            </a:avLst>
          </a:prstGeom>
          <a:solidFill>
            <a:schemeClr val="tx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 An international Convention on Transparency!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59" y="2612007"/>
            <a:ext cx="2491878" cy="3990493"/>
          </a:xfrm>
          <a:prstGeom prst="rect">
            <a:avLst/>
          </a:prstGeom>
        </p:spPr>
      </p:pic>
      <p:sp>
        <p:nvSpPr>
          <p:cNvPr id="10" name="Bildeforklaring formet som en ellipse 9"/>
          <p:cNvSpPr/>
          <p:nvPr/>
        </p:nvSpPr>
        <p:spPr>
          <a:xfrm>
            <a:off x="7680651" y="2612008"/>
            <a:ext cx="1336034" cy="1264432"/>
          </a:xfrm>
          <a:prstGeom prst="wedgeEllipseCallout">
            <a:avLst>
              <a:gd name="adj1" fmla="val -66512"/>
              <a:gd name="adj2" fmla="val 147298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LOL!!OECD!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4" y="2612008"/>
            <a:ext cx="2678855" cy="3990493"/>
          </a:xfrm>
          <a:prstGeom prst="rect">
            <a:avLst/>
          </a:prstGeom>
        </p:spPr>
      </p:pic>
      <p:sp>
        <p:nvSpPr>
          <p:cNvPr id="12" name="Bildeforklaring formet som en ellipse 11"/>
          <p:cNvSpPr/>
          <p:nvPr/>
        </p:nvSpPr>
        <p:spPr>
          <a:xfrm>
            <a:off x="1418506" y="1847495"/>
            <a:ext cx="1418505" cy="2028945"/>
          </a:xfrm>
          <a:prstGeom prst="wedgeEllipseCallout">
            <a:avLst>
              <a:gd name="adj1" fmla="val -27810"/>
              <a:gd name="adj2" fmla="val 77134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bg1"/>
                </a:solidFill>
              </a:rPr>
              <a:t>Great!!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b-NO" dirty="0" smtClean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rgbClr val="000000"/>
                </a:solidFill>
              </a:rPr>
              <a:t>3</a:t>
            </a:r>
            <a:r>
              <a:rPr lang="nb-NO" dirty="0" smtClean="0">
                <a:solidFill>
                  <a:srgbClr val="000000"/>
                </a:solidFill>
              </a:rPr>
              <a:t> </a:t>
            </a:r>
            <a:r>
              <a:rPr lang="en-GB" dirty="0" smtClean="0">
                <a:solidFill>
                  <a:srgbClr val="000000"/>
                </a:solidFill>
              </a:rPr>
              <a:t>OECD-member interest groups – “a collective action” problem: </a:t>
            </a:r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  <a:p>
            <a:pPr marL="514350" indent="-514350">
              <a:buFont typeface="Wingdings 2"/>
              <a:buAutoNum type="arabicParenBoth"/>
            </a:pPr>
            <a:r>
              <a:rPr lang="en-GB" dirty="0">
                <a:solidFill>
                  <a:srgbClr val="000000"/>
                </a:solidFill>
              </a:rPr>
              <a:t>Countries fearing fiscal degradation </a:t>
            </a:r>
            <a:r>
              <a:rPr lang="en-GB" dirty="0" smtClean="0">
                <a:solidFill>
                  <a:srgbClr val="000000"/>
                </a:solidFill>
              </a:rPr>
              <a:t>( </a:t>
            </a:r>
            <a:r>
              <a:rPr lang="en-GB" dirty="0">
                <a:solidFill>
                  <a:srgbClr val="000000"/>
                </a:solidFill>
              </a:rPr>
              <a:t>but don´t touch our shipping-regimes</a:t>
            </a:r>
            <a:r>
              <a:rPr lang="en-GB" dirty="0" smtClean="0">
                <a:solidFill>
                  <a:srgbClr val="000000"/>
                </a:solidFill>
              </a:rPr>
              <a:t>!)</a:t>
            </a:r>
            <a:endParaRPr lang="en-GB" dirty="0">
              <a:solidFill>
                <a:srgbClr val="000000"/>
              </a:solidFill>
            </a:endParaRPr>
          </a:p>
          <a:p>
            <a:pPr marL="514350" indent="-514350">
              <a:buAutoNum type="arabicParenBoth"/>
            </a:pPr>
            <a:r>
              <a:rPr lang="en-GB" dirty="0" smtClean="0">
                <a:solidFill>
                  <a:srgbClr val="000000"/>
                </a:solidFill>
              </a:rPr>
              <a:t>Low tax jurisdictions - look to banking secrecy!</a:t>
            </a:r>
          </a:p>
          <a:p>
            <a:pPr marL="514350" indent="-514350">
              <a:buAutoNum type="arabicParenBoth"/>
            </a:pPr>
            <a:r>
              <a:rPr lang="en-GB" dirty="0" smtClean="0">
                <a:solidFill>
                  <a:srgbClr val="000000"/>
                </a:solidFill>
              </a:rPr>
              <a:t>Banking secrecy jurisdictions - look to low-tax regimes!</a:t>
            </a:r>
          </a:p>
          <a:p>
            <a:pPr marL="514350" indent="-514350">
              <a:buAutoNum type="arabicParenBoth"/>
            </a:pPr>
            <a:endParaRPr lang="en-GB" dirty="0" smtClean="0">
              <a:solidFill>
                <a:srgbClr val="000000"/>
              </a:solidFill>
            </a:endParaRPr>
          </a:p>
          <a:p>
            <a:pPr marL="514350" indent="-514350">
              <a:buAutoNum type="arabicParenBoth"/>
            </a:pPr>
            <a:r>
              <a:rPr lang="en-GB" dirty="0" smtClean="0">
                <a:solidFill>
                  <a:srgbClr val="000000"/>
                </a:solidFill>
              </a:rPr>
              <a:t>Non-members - look to your own members!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“Economic Competition”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358</Words>
  <Application>Microsoft Macintosh PowerPoint</Application>
  <PresentationFormat>Skjermfremvisning (4:3)</PresentationFormat>
  <Paragraphs>101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Papir</vt:lpstr>
      <vt:lpstr>1_Papir</vt:lpstr>
      <vt:lpstr>2_Papir</vt:lpstr>
      <vt:lpstr>5_Papir</vt:lpstr>
      <vt:lpstr>6_Papir</vt:lpstr>
      <vt:lpstr>3_Papir</vt:lpstr>
      <vt:lpstr>Dokument</vt:lpstr>
      <vt:lpstr>                Lessons from a Master´s Thesis:  Norwegian Policies concerning Tax Havens with regard to Tax Matters, 1970-2012. ”A Narrative of political Powerlessness”</vt:lpstr>
      <vt:lpstr>Overarching research interest: </vt:lpstr>
      <vt:lpstr>Causes of Poverty: Tax Havens´ role</vt:lpstr>
      <vt:lpstr>What is a Tax Haven?</vt:lpstr>
      <vt:lpstr>Tax Havens – a Systemic Problem</vt:lpstr>
      <vt:lpstr> A common Business Practice </vt:lpstr>
      <vt:lpstr>A Business-Community in Denial</vt:lpstr>
      <vt:lpstr>A “Clash” of Ministeries</vt:lpstr>
      <vt:lpstr>“Economic Competition”</vt:lpstr>
      <vt:lpstr>The USA -    The Webmaster </vt:lpstr>
      <vt:lpstr>Competing paradigms</vt:lpstr>
      <vt:lpstr>The MF in Tax Havens</vt:lpstr>
      <vt:lpstr>The “Take-Away” for further studies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Lessons from the Master´s Thesis:  Norwegian Policies concerning Tax Havens with Regard to Tax Matters, 1970-2012. ”A Narrative of political Powerlessness”</dc:title>
  <dc:creator>Kristine  Sævold</dc:creator>
  <cp:lastModifiedBy>Kristine  Sævold</cp:lastModifiedBy>
  <cp:revision>175</cp:revision>
  <dcterms:created xsi:type="dcterms:W3CDTF">2012-11-12T20:40:15Z</dcterms:created>
  <dcterms:modified xsi:type="dcterms:W3CDTF">2012-11-16T08:10:17Z</dcterms:modified>
</cp:coreProperties>
</file>