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sldIdLst>
    <p:sldId id="256" r:id="rId2"/>
    <p:sldId id="298" r:id="rId3"/>
    <p:sldId id="299" r:id="rId4"/>
    <p:sldId id="300" r:id="rId5"/>
    <p:sldId id="301" r:id="rId6"/>
    <p:sldId id="292" r:id="rId7"/>
    <p:sldId id="266" r:id="rId8"/>
    <p:sldId id="296" r:id="rId9"/>
    <p:sldId id="297" r:id="rId10"/>
    <p:sldId id="258" r:id="rId11"/>
    <p:sldId id="261" r:id="rId12"/>
    <p:sldId id="262" r:id="rId13"/>
    <p:sldId id="272" r:id="rId14"/>
  </p:sldIdLst>
  <p:sldSz cx="9144000" cy="6858000" type="screen4x3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3" autoAdjust="0"/>
    <p:restoredTop sz="90354" autoAdjust="0"/>
  </p:normalViewPr>
  <p:slideViewPr>
    <p:cSldViewPr>
      <p:cViewPr>
        <p:scale>
          <a:sx n="70" d="100"/>
          <a:sy n="70" d="100"/>
        </p:scale>
        <p:origin x="-5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35E54-C85C-4643-8C60-ED758D3F98DE}" type="datetimeFigureOut">
              <a:rPr lang="es-DO" smtClean="0"/>
              <a:pPr/>
              <a:t>15/11/2012</a:t>
            </a:fld>
            <a:endParaRPr lang="es-D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A0C5F-94FD-44C7-B35A-534C8C7CCFB8}" type="slidenum">
              <a:rPr lang="es-DO" smtClean="0"/>
              <a:pPr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xmlns="" val="235272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DO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A0C5F-94FD-44C7-B35A-534C8C7CCFB8}" type="slidenum">
              <a:rPr lang="es-DO" smtClean="0"/>
              <a:pPr/>
              <a:t>1</a:t>
            </a:fld>
            <a:endParaRPr lang="es-D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D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A0C5F-94FD-44C7-B35A-534C8C7CCFB8}" type="slidenum">
              <a:rPr lang="es-DO" smtClean="0"/>
              <a:pPr/>
              <a:t>7</a:t>
            </a:fld>
            <a:endParaRPr lang="es-D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D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A0C5F-94FD-44C7-B35A-534C8C7CCFB8}" type="slidenum">
              <a:rPr lang="es-DO" smtClean="0"/>
              <a:pPr/>
              <a:t>10</a:t>
            </a:fld>
            <a:endParaRPr lang="es-D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32C4D1B1-3A3B-4189-804B-B8B4A6F4AA28}" type="datetimeFigureOut">
              <a:rPr lang="es-DO" smtClean="0"/>
              <a:pPr/>
              <a:t>15/11/2012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921942C-305F-4ED2-ADD8-47CF4A227FA9}" type="slidenum">
              <a:rPr lang="es-DO" smtClean="0"/>
              <a:pPr/>
              <a:t>‹#›</a:t>
            </a:fld>
            <a:endParaRPr lang="es-DO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D1B1-3A3B-4189-804B-B8B4A6F4AA28}" type="datetimeFigureOut">
              <a:rPr lang="es-DO" smtClean="0"/>
              <a:pPr/>
              <a:t>15/11/2012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942C-305F-4ED2-ADD8-47CF4A227FA9}" type="slidenum">
              <a:rPr lang="es-DO" smtClean="0"/>
              <a:pPr/>
              <a:t>‹#›</a:t>
            </a:fld>
            <a:endParaRPr lang="es-D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D1B1-3A3B-4189-804B-B8B4A6F4AA28}" type="datetimeFigureOut">
              <a:rPr lang="es-DO" smtClean="0"/>
              <a:pPr/>
              <a:t>15/11/2012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942C-305F-4ED2-ADD8-47CF4A227FA9}" type="slidenum">
              <a:rPr lang="es-DO" smtClean="0"/>
              <a:pPr/>
              <a:t>‹#›</a:t>
            </a:fld>
            <a:endParaRPr lang="es-D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D1B1-3A3B-4189-804B-B8B4A6F4AA28}" type="datetimeFigureOut">
              <a:rPr lang="es-DO" smtClean="0"/>
              <a:pPr/>
              <a:t>15/11/2012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942C-305F-4ED2-ADD8-47CF4A227FA9}" type="slidenum">
              <a:rPr lang="es-DO" smtClean="0"/>
              <a:pPr/>
              <a:t>‹#›</a:t>
            </a:fld>
            <a:endParaRPr lang="es-D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D1B1-3A3B-4189-804B-B8B4A6F4AA28}" type="datetimeFigureOut">
              <a:rPr lang="es-DO" smtClean="0"/>
              <a:pPr/>
              <a:t>15/11/2012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942C-305F-4ED2-ADD8-47CF4A227FA9}" type="slidenum">
              <a:rPr lang="es-DO" smtClean="0"/>
              <a:pPr/>
              <a:t>‹#›</a:t>
            </a:fld>
            <a:endParaRPr lang="es-D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D1B1-3A3B-4189-804B-B8B4A6F4AA28}" type="datetimeFigureOut">
              <a:rPr lang="es-DO" smtClean="0"/>
              <a:pPr/>
              <a:t>15/11/2012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942C-305F-4ED2-ADD8-47CF4A227FA9}" type="slidenum">
              <a:rPr lang="es-DO" smtClean="0"/>
              <a:pPr/>
              <a:t>‹#›</a:t>
            </a:fld>
            <a:endParaRPr lang="es-D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D1B1-3A3B-4189-804B-B8B4A6F4AA28}" type="datetimeFigureOut">
              <a:rPr lang="es-DO" smtClean="0"/>
              <a:pPr/>
              <a:t>15/11/2012</a:t>
            </a:fld>
            <a:endParaRPr lang="es-D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942C-305F-4ED2-ADD8-47CF4A227FA9}" type="slidenum">
              <a:rPr lang="es-DO" smtClean="0"/>
              <a:pPr/>
              <a:t>‹#›</a:t>
            </a:fld>
            <a:endParaRPr lang="es-DO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D1B1-3A3B-4189-804B-B8B4A6F4AA28}" type="datetimeFigureOut">
              <a:rPr lang="es-DO" smtClean="0"/>
              <a:pPr/>
              <a:t>15/11/2012</a:t>
            </a:fld>
            <a:endParaRPr lang="es-D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942C-305F-4ED2-ADD8-47CF4A227FA9}" type="slidenum">
              <a:rPr lang="es-DO" smtClean="0"/>
              <a:pPr/>
              <a:t>‹#›</a:t>
            </a:fld>
            <a:endParaRPr lang="es-D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D1B1-3A3B-4189-804B-B8B4A6F4AA28}" type="datetimeFigureOut">
              <a:rPr lang="es-DO" smtClean="0"/>
              <a:pPr/>
              <a:t>15/11/2012</a:t>
            </a:fld>
            <a:endParaRPr lang="es-D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942C-305F-4ED2-ADD8-47CF4A227FA9}" type="slidenum">
              <a:rPr lang="es-DO" smtClean="0"/>
              <a:pPr/>
              <a:t>‹#›</a:t>
            </a:fld>
            <a:endParaRPr lang="es-D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D1B1-3A3B-4189-804B-B8B4A6F4AA28}" type="datetimeFigureOut">
              <a:rPr lang="es-DO" smtClean="0"/>
              <a:pPr/>
              <a:t>15/11/2012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942C-305F-4ED2-ADD8-47CF4A227FA9}" type="slidenum">
              <a:rPr lang="es-DO" smtClean="0"/>
              <a:pPr/>
              <a:t>‹#›</a:t>
            </a:fld>
            <a:endParaRPr lang="es-D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D1B1-3A3B-4189-804B-B8B4A6F4AA28}" type="datetimeFigureOut">
              <a:rPr lang="es-DO" smtClean="0"/>
              <a:pPr/>
              <a:t>15/11/2012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1942C-305F-4ED2-ADD8-47CF4A227FA9}" type="slidenum">
              <a:rPr lang="es-DO" smtClean="0"/>
              <a:pPr/>
              <a:t>‹#›</a:t>
            </a:fld>
            <a:endParaRPr lang="es-D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32C4D1B1-3A3B-4189-804B-B8B4A6F4AA28}" type="datetimeFigureOut">
              <a:rPr lang="es-DO" smtClean="0"/>
              <a:pPr/>
              <a:t>15/11/2012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C921942C-305F-4ED2-ADD8-47CF4A227FA9}" type="slidenum">
              <a:rPr lang="es-DO" smtClean="0"/>
              <a:pPr/>
              <a:t>‹#›</a:t>
            </a:fld>
            <a:endParaRPr lang="es-D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ndo_DG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5491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Supporting documentation and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55672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Wanda M. Montero</a:t>
            </a:r>
          </a:p>
          <a:p>
            <a:endParaRPr lang="en-US" sz="2200" dirty="0" smtClean="0"/>
          </a:p>
          <a:p>
            <a:r>
              <a:rPr lang="en-US" sz="2200" dirty="0" smtClean="0"/>
              <a:t>Tax Justice Network Conference</a:t>
            </a:r>
          </a:p>
          <a:p>
            <a:r>
              <a:rPr lang="en-US" sz="2200" dirty="0" smtClean="0"/>
              <a:t>Oslo, Norway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Sector </a:t>
            </a:r>
            <a:r>
              <a:rPr lang="es-DO" dirty="0" err="1" smtClean="0"/>
              <a:t>Audit</a:t>
            </a:r>
            <a:r>
              <a:rPr lang="es-DO" dirty="0" smtClean="0"/>
              <a:t> </a:t>
            </a:r>
            <a:r>
              <a:rPr lang="es-DO" dirty="0" err="1" smtClean="0"/>
              <a:t>Strategy</a:t>
            </a:r>
            <a:endParaRPr lang="es-DO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s-DO" dirty="0" err="1" smtClean="0"/>
              <a:t>Tax</a:t>
            </a:r>
            <a:r>
              <a:rPr lang="es-DO" dirty="0" smtClean="0"/>
              <a:t> Base:  </a:t>
            </a:r>
            <a:r>
              <a:rPr lang="en-US" dirty="0" smtClean="0"/>
              <a:t>based on the </a:t>
            </a:r>
            <a:r>
              <a:rPr lang="en-US" dirty="0" smtClean="0">
                <a:solidFill>
                  <a:srgbClr val="FF0000"/>
                </a:solidFill>
              </a:rPr>
              <a:t>hotel </a:t>
            </a:r>
            <a:r>
              <a:rPr lang="en-US" dirty="0">
                <a:solidFill>
                  <a:srgbClr val="FF0000"/>
                </a:solidFill>
              </a:rPr>
              <a:t>rate </a:t>
            </a:r>
            <a:r>
              <a:rPr lang="en-US" dirty="0"/>
              <a:t>at which the guest or final consumer overseas pay per night;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s-DO" dirty="0"/>
          </a:p>
          <a:p>
            <a:pPr marL="514350" indent="-514350">
              <a:buNone/>
            </a:pPr>
            <a:endParaRPr lang="es-DO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Sector Audit Strategy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Procedure: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the Per </a:t>
            </a:r>
            <a:r>
              <a:rPr lang="en-US" dirty="0"/>
              <a:t>night </a:t>
            </a:r>
            <a:r>
              <a:rPr lang="en-US" dirty="0" smtClean="0"/>
              <a:t>rate pay by tourist oversea, in a 7 </a:t>
            </a:r>
            <a:r>
              <a:rPr lang="en-US" dirty="0"/>
              <a:t>nights </a:t>
            </a:r>
            <a:r>
              <a:rPr lang="en-US" dirty="0" smtClean="0"/>
              <a:t>packages, discounting the transportation.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rates were segmented according to the category of the hotel, location and </a:t>
            </a:r>
            <a:r>
              <a:rPr lang="en-US" dirty="0" smtClean="0"/>
              <a:t>season</a:t>
            </a:r>
          </a:p>
          <a:p>
            <a:pPr marL="914400" lvl="1" indent="-514350"/>
            <a:r>
              <a:rPr lang="en-US" dirty="0"/>
              <a:t>5 categories were identified in each zone</a:t>
            </a:r>
            <a:r>
              <a:rPr lang="en-US" dirty="0" smtClean="0"/>
              <a:t>. </a:t>
            </a:r>
            <a:endParaRPr lang="en-US" dirty="0" smtClean="0"/>
          </a:p>
          <a:p>
            <a:pPr marL="914400" lvl="1" indent="-514350"/>
            <a:r>
              <a:rPr lang="en-US" dirty="0"/>
              <a:t>2 Seasons were identified, high and low season</a:t>
            </a:r>
            <a:r>
              <a:rPr lang="en-US" dirty="0" smtClean="0"/>
              <a:t>.</a:t>
            </a:r>
          </a:p>
          <a:p>
            <a:pPr marL="914400" lvl="1" indent="-514350"/>
            <a:r>
              <a:rPr lang="en-US" dirty="0" smtClean="0"/>
              <a:t>3 </a:t>
            </a:r>
            <a:r>
              <a:rPr lang="en-US" dirty="0"/>
              <a:t>different </a:t>
            </a:r>
            <a:r>
              <a:rPr lang="en-US" dirty="0" smtClean="0"/>
              <a:t>region</a:t>
            </a:r>
            <a:r>
              <a:rPr lang="en-US" dirty="0"/>
              <a:t>, A, B, and C. </a:t>
            </a:r>
            <a:r>
              <a:rPr lang="en-US" dirty="0" smtClean="0"/>
              <a:t>A for the expensive one, C for the cheapest. 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Sector Audit Strategy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Procedure: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10</a:t>
            </a:r>
            <a:r>
              <a:rPr lang="en-US" dirty="0"/>
              <a:t>% of mandatory Tip and 16% of IVA was discounted. </a:t>
            </a:r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The </a:t>
            </a:r>
            <a:r>
              <a:rPr lang="en-US" dirty="0"/>
              <a:t>margin of 20 and 25%, as a markup was discounted. This margin is it supposed to be the profit margin the tourism intermediaries get for the commercialization service.  </a:t>
            </a:r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280" y="3498494"/>
            <a:ext cx="8041440" cy="144267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DO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</a:t>
            </a:r>
            <a:r>
              <a:rPr lang="es-DO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s-DO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You</a:t>
            </a:r>
            <a:r>
              <a:rPr lang="es-DO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es-DO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err="1" smtClean="0"/>
              <a:t>Identifying</a:t>
            </a:r>
            <a:r>
              <a:rPr lang="es-DO" dirty="0" smtClean="0"/>
              <a:t> </a:t>
            </a:r>
            <a:r>
              <a:rPr lang="es-DO" dirty="0" err="1" smtClean="0"/>
              <a:t>Source</a:t>
            </a:r>
            <a:r>
              <a:rPr lang="es-DO" dirty="0" smtClean="0"/>
              <a:t> of </a:t>
            </a:r>
            <a:r>
              <a:rPr lang="es-DO" dirty="0" err="1" smtClean="0"/>
              <a:t>Information</a:t>
            </a:r>
            <a:endParaRPr lang="es-D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41494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From Taxpayers/Internal</a:t>
            </a:r>
          </a:p>
          <a:p>
            <a:pPr lvl="1"/>
            <a:r>
              <a:rPr lang="en-US" dirty="0" smtClean="0"/>
              <a:t>Mandatory Tax returns and Annex – Periodically</a:t>
            </a:r>
          </a:p>
          <a:p>
            <a:pPr lvl="2"/>
            <a:r>
              <a:rPr lang="en-US" dirty="0" smtClean="0"/>
              <a:t>General: VAT, IT, Fiscal Invoice Number, Withholding Forms, </a:t>
            </a:r>
          </a:p>
          <a:p>
            <a:pPr lvl="2"/>
            <a:r>
              <a:rPr lang="en-US" dirty="0" smtClean="0"/>
              <a:t>Transfer Pricing: TP Annual Return,  TP Study, </a:t>
            </a:r>
          </a:p>
          <a:p>
            <a:pPr lvl="1"/>
            <a:r>
              <a:rPr lang="en-US" dirty="0" smtClean="0"/>
              <a:t>Information upon Request</a:t>
            </a:r>
          </a:p>
          <a:p>
            <a:pPr lvl="1"/>
            <a:r>
              <a:rPr lang="en-US" dirty="0" smtClean="0"/>
              <a:t>Financial Statements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External Source</a:t>
            </a:r>
          </a:p>
          <a:p>
            <a:pPr lvl="1"/>
            <a:r>
              <a:rPr lang="en-US" dirty="0" smtClean="0"/>
              <a:t>Customs</a:t>
            </a:r>
          </a:p>
          <a:p>
            <a:pPr lvl="1"/>
            <a:r>
              <a:rPr lang="en-US" dirty="0" smtClean="0"/>
              <a:t>Banks</a:t>
            </a:r>
          </a:p>
          <a:p>
            <a:pPr lvl="1"/>
            <a:r>
              <a:rPr lang="en-US" dirty="0" smtClean="0"/>
              <a:t>Publicly available Data</a:t>
            </a:r>
          </a:p>
          <a:p>
            <a:pPr lvl="1"/>
            <a:r>
              <a:rPr lang="en-US" dirty="0" smtClean="0"/>
              <a:t>Court case Judgments</a:t>
            </a:r>
          </a:p>
          <a:p>
            <a:pPr lvl="1"/>
            <a:r>
              <a:rPr lang="en-US" dirty="0" smtClean="0"/>
              <a:t>Other official organization</a:t>
            </a:r>
          </a:p>
          <a:p>
            <a:pPr lvl="1"/>
            <a:r>
              <a:rPr lang="en-US" dirty="0" smtClean="0"/>
              <a:t>International Public Database (Fruit and Vegetables Market News</a:t>
            </a:r>
            <a:r>
              <a:rPr lang="es-ES_tradnl" dirty="0" smtClean="0"/>
              <a:t> – USDA; </a:t>
            </a:r>
            <a:r>
              <a:rPr lang="en-US" dirty="0" smtClean="0"/>
              <a:t>Edgar Database- SEC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TP Databases</a:t>
            </a:r>
            <a:endParaRPr lang="en-US" dirty="0" smtClean="0"/>
          </a:p>
          <a:p>
            <a:pPr lvl="1"/>
            <a:endParaRPr lang="es-ES_tradnl" sz="2200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s-DO" dirty="0" smtClean="0"/>
          </a:p>
          <a:p>
            <a:pPr lvl="3"/>
            <a:endParaRPr lang="es-D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TP </a:t>
            </a:r>
            <a:r>
              <a:rPr lang="es-DO" dirty="0" err="1" smtClean="0"/>
              <a:t>Annual</a:t>
            </a:r>
            <a:r>
              <a:rPr lang="es-DO" dirty="0" smtClean="0"/>
              <a:t> </a:t>
            </a:r>
            <a:r>
              <a:rPr lang="es-DO" dirty="0" err="1" smtClean="0"/>
              <a:t>Return</a:t>
            </a:r>
            <a:endParaRPr lang="es-D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DO" dirty="0" err="1" smtClean="0"/>
              <a:t>Detailed</a:t>
            </a:r>
            <a:r>
              <a:rPr lang="es-DO" dirty="0" smtClean="0"/>
              <a:t> </a:t>
            </a:r>
            <a:r>
              <a:rPr lang="es-DO" dirty="0" err="1" smtClean="0"/>
              <a:t>information</a:t>
            </a:r>
            <a:r>
              <a:rPr lang="es-DO" dirty="0" smtClean="0"/>
              <a:t> </a:t>
            </a:r>
            <a:r>
              <a:rPr lang="es-DO" dirty="0" err="1" smtClean="0"/>
              <a:t>describing</a:t>
            </a:r>
            <a:r>
              <a:rPr lang="es-DO" dirty="0" smtClean="0"/>
              <a:t> </a:t>
            </a:r>
            <a:r>
              <a:rPr lang="es-DO" dirty="0" err="1" smtClean="0"/>
              <a:t>any</a:t>
            </a:r>
            <a:r>
              <a:rPr lang="es-DO" dirty="0" smtClean="0"/>
              <a:t> </a:t>
            </a:r>
            <a:r>
              <a:rPr lang="es-DO" dirty="0" err="1" smtClean="0"/>
              <a:t>related</a:t>
            </a:r>
            <a:r>
              <a:rPr lang="es-DO" dirty="0" smtClean="0"/>
              <a:t> </a:t>
            </a:r>
            <a:r>
              <a:rPr lang="es-DO" dirty="0" err="1" smtClean="0"/>
              <a:t>party</a:t>
            </a:r>
            <a:r>
              <a:rPr lang="es-DO" dirty="0" smtClean="0"/>
              <a:t> and </a:t>
            </a:r>
            <a:r>
              <a:rPr lang="es-DO" dirty="0" err="1" smtClean="0"/>
              <a:t>the</a:t>
            </a:r>
            <a:r>
              <a:rPr lang="es-DO" dirty="0" smtClean="0"/>
              <a:t> </a:t>
            </a:r>
            <a:r>
              <a:rPr lang="es-DO" dirty="0" err="1" smtClean="0"/>
              <a:t>transactions</a:t>
            </a:r>
            <a:r>
              <a:rPr lang="es-DO" dirty="0" smtClean="0"/>
              <a:t> </a:t>
            </a:r>
            <a:r>
              <a:rPr lang="es-DO" dirty="0" err="1" smtClean="0"/>
              <a:t>engaged</a:t>
            </a:r>
            <a:r>
              <a:rPr lang="es-DO" dirty="0" smtClean="0"/>
              <a:t> </a:t>
            </a:r>
            <a:r>
              <a:rPr lang="es-DO" dirty="0" err="1" smtClean="0"/>
              <a:t>with</a:t>
            </a:r>
            <a:r>
              <a:rPr lang="es-DO" dirty="0" smtClean="0"/>
              <a:t> </a:t>
            </a:r>
            <a:r>
              <a:rPr lang="es-DO" dirty="0" err="1" smtClean="0"/>
              <a:t>ther</a:t>
            </a:r>
            <a:r>
              <a:rPr lang="es-DO" dirty="0" smtClean="0"/>
              <a:t> </a:t>
            </a:r>
            <a:r>
              <a:rPr lang="es-DO" dirty="0" err="1" smtClean="0"/>
              <a:t>reporting</a:t>
            </a:r>
            <a:r>
              <a:rPr lang="es-DO" dirty="0" smtClean="0"/>
              <a:t> </a:t>
            </a:r>
            <a:r>
              <a:rPr lang="es-DO" dirty="0" err="1" smtClean="0"/>
              <a:t>corporation</a:t>
            </a:r>
            <a:r>
              <a:rPr lang="es-DO" dirty="0" smtClean="0"/>
              <a:t>:</a:t>
            </a:r>
          </a:p>
          <a:p>
            <a:pPr lvl="1">
              <a:buFont typeface="Cambria" pitchFamily="18" charset="0"/>
              <a:buChar char="―"/>
            </a:pPr>
            <a:r>
              <a:rPr lang="es-DO" dirty="0" err="1" smtClean="0"/>
              <a:t>Organizational</a:t>
            </a:r>
            <a:r>
              <a:rPr lang="es-DO" dirty="0" smtClean="0"/>
              <a:t> </a:t>
            </a:r>
            <a:r>
              <a:rPr lang="es-DO" dirty="0" err="1" smtClean="0"/>
              <a:t>Structure</a:t>
            </a:r>
            <a:endParaRPr lang="es-DO" dirty="0" smtClean="0"/>
          </a:p>
          <a:p>
            <a:pPr lvl="1">
              <a:buFont typeface="Cambria" pitchFamily="18" charset="0"/>
              <a:buChar char="―"/>
            </a:pPr>
            <a:r>
              <a:rPr lang="en-US" dirty="0" smtClean="0"/>
              <a:t>Nature of the business/industry and market conditions</a:t>
            </a:r>
          </a:p>
          <a:p>
            <a:pPr lvl="1">
              <a:buFont typeface="Cambria" pitchFamily="18" charset="0"/>
              <a:buChar char="―"/>
            </a:pPr>
            <a:r>
              <a:rPr lang="es-DO" dirty="0" err="1" smtClean="0"/>
              <a:t>Controlled</a:t>
            </a:r>
            <a:r>
              <a:rPr lang="es-DO" dirty="0" smtClean="0"/>
              <a:t> </a:t>
            </a:r>
            <a:r>
              <a:rPr lang="es-DO" dirty="0" err="1" smtClean="0"/>
              <a:t>transactions</a:t>
            </a:r>
            <a:endParaRPr lang="es-DO" dirty="0" smtClean="0"/>
          </a:p>
          <a:p>
            <a:pPr lvl="1">
              <a:buFont typeface="Cambria" pitchFamily="18" charset="0"/>
              <a:buChar char="―"/>
            </a:pPr>
            <a:r>
              <a:rPr lang="es-DO" dirty="0" err="1" smtClean="0"/>
              <a:t>Assumptions</a:t>
            </a:r>
            <a:r>
              <a:rPr lang="es-DO" dirty="0" smtClean="0"/>
              <a:t>, </a:t>
            </a:r>
            <a:r>
              <a:rPr lang="es-DO" dirty="0" err="1" smtClean="0"/>
              <a:t>strategies</a:t>
            </a:r>
            <a:r>
              <a:rPr lang="es-DO" dirty="0" smtClean="0"/>
              <a:t> </a:t>
            </a:r>
            <a:r>
              <a:rPr lang="es-DO" dirty="0" err="1" smtClean="0"/>
              <a:t>policies</a:t>
            </a:r>
            <a:endParaRPr lang="es-DO" dirty="0" smtClean="0"/>
          </a:p>
          <a:p>
            <a:pPr lvl="1">
              <a:buFont typeface="Cambria" pitchFamily="18" charset="0"/>
              <a:buChar char="―"/>
            </a:pPr>
            <a:r>
              <a:rPr lang="es-DO" dirty="0" err="1" smtClean="0"/>
              <a:t>Cost</a:t>
            </a:r>
            <a:r>
              <a:rPr lang="es-DO" dirty="0" smtClean="0"/>
              <a:t> </a:t>
            </a:r>
            <a:r>
              <a:rPr lang="es-DO" dirty="0" err="1" smtClean="0"/>
              <a:t>contribution</a:t>
            </a:r>
            <a:r>
              <a:rPr lang="es-DO" dirty="0" smtClean="0"/>
              <a:t> </a:t>
            </a:r>
            <a:r>
              <a:rPr lang="es-DO" dirty="0" err="1" smtClean="0"/>
              <a:t>arrangements</a:t>
            </a:r>
            <a:r>
              <a:rPr lang="es-DO" dirty="0" smtClean="0"/>
              <a:t> (CCA)</a:t>
            </a:r>
          </a:p>
          <a:p>
            <a:pPr lvl="1">
              <a:buFont typeface="Cambria" pitchFamily="18" charset="0"/>
              <a:buChar char="―"/>
            </a:pPr>
            <a:r>
              <a:rPr lang="en-US" dirty="0" smtClean="0"/>
              <a:t>Comparability, functional and risk analysis</a:t>
            </a:r>
          </a:p>
          <a:p>
            <a:pPr lvl="1">
              <a:buFont typeface="Cambria" pitchFamily="18" charset="0"/>
              <a:buChar char="―"/>
            </a:pPr>
            <a:r>
              <a:rPr lang="es-DO" dirty="0" err="1" smtClean="0"/>
              <a:t>Application</a:t>
            </a:r>
            <a:r>
              <a:rPr lang="es-DO" dirty="0" smtClean="0"/>
              <a:t> of </a:t>
            </a:r>
            <a:r>
              <a:rPr lang="es-DO" dirty="0" err="1" smtClean="0"/>
              <a:t>the</a:t>
            </a:r>
            <a:r>
              <a:rPr lang="es-DO" dirty="0" smtClean="0"/>
              <a:t> transfer </a:t>
            </a:r>
            <a:r>
              <a:rPr lang="es-DO" dirty="0" err="1" smtClean="0"/>
              <a:t>pricing</a:t>
            </a:r>
            <a:r>
              <a:rPr lang="es-DO" dirty="0" smtClean="0"/>
              <a:t> </a:t>
            </a:r>
            <a:r>
              <a:rPr lang="es-DO" dirty="0" err="1" smtClean="0"/>
              <a:t>method</a:t>
            </a:r>
            <a:endParaRPr lang="es-DO" dirty="0" smtClean="0"/>
          </a:p>
          <a:p>
            <a:pPr lvl="1">
              <a:buFont typeface="Cambria" pitchFamily="18" charset="0"/>
              <a:buChar char="―"/>
            </a:pPr>
            <a:r>
              <a:rPr lang="es-DO" dirty="0" err="1" smtClean="0"/>
              <a:t>Selection</a:t>
            </a:r>
            <a:r>
              <a:rPr lang="es-DO" dirty="0" smtClean="0"/>
              <a:t> of </a:t>
            </a:r>
            <a:r>
              <a:rPr lang="es-DO" dirty="0" err="1" smtClean="0"/>
              <a:t>the</a:t>
            </a:r>
            <a:r>
              <a:rPr lang="es-DO" dirty="0" smtClean="0"/>
              <a:t> transfer </a:t>
            </a:r>
            <a:r>
              <a:rPr lang="es-DO" dirty="0" err="1" smtClean="0"/>
              <a:t>pricing</a:t>
            </a:r>
            <a:r>
              <a:rPr lang="es-DO" dirty="0" smtClean="0"/>
              <a:t> </a:t>
            </a:r>
            <a:r>
              <a:rPr lang="es-DO" dirty="0" err="1" smtClean="0"/>
              <a:t>Method</a:t>
            </a:r>
            <a:endParaRPr lang="es-DO" dirty="0" smtClean="0"/>
          </a:p>
          <a:p>
            <a:pPr lvl="1">
              <a:buFont typeface="Cambria" pitchFamily="18" charset="0"/>
              <a:buChar char="―"/>
            </a:pPr>
            <a:r>
              <a:rPr lang="es-DO" dirty="0" err="1" smtClean="0"/>
              <a:t>Background</a:t>
            </a:r>
            <a:r>
              <a:rPr lang="es-DO" dirty="0" smtClean="0"/>
              <a:t> </a:t>
            </a:r>
            <a:r>
              <a:rPr lang="es-DO" dirty="0" err="1" smtClean="0"/>
              <a:t>documents</a:t>
            </a:r>
            <a:endParaRPr lang="es-DO" dirty="0" smtClean="0"/>
          </a:p>
          <a:p>
            <a:pPr lvl="1">
              <a:buFont typeface="Cambria" pitchFamily="18" charset="0"/>
              <a:buChar char="―"/>
            </a:pPr>
            <a:endParaRPr lang="es-DO" dirty="0" smtClean="0"/>
          </a:p>
          <a:p>
            <a:pPr lvl="1">
              <a:buFont typeface="Cambria" pitchFamily="18" charset="0"/>
              <a:buChar char="―"/>
            </a:pPr>
            <a:endParaRPr lang="es-D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err="1" smtClean="0"/>
              <a:t>Information</a:t>
            </a:r>
            <a:r>
              <a:rPr lang="es-DO" dirty="0" smtClean="0"/>
              <a:t> </a:t>
            </a:r>
            <a:r>
              <a:rPr lang="es-DO" dirty="0" err="1" smtClean="0"/>
              <a:t>upon</a:t>
            </a:r>
            <a:r>
              <a:rPr lang="es-DO" dirty="0" smtClean="0"/>
              <a:t> </a:t>
            </a:r>
            <a:r>
              <a:rPr lang="es-DO" dirty="0" err="1" smtClean="0"/>
              <a:t>request</a:t>
            </a:r>
            <a:endParaRPr lang="es-D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Contracts regarding the transfer or purchase of properties or supply of services;</a:t>
            </a:r>
          </a:p>
          <a:p>
            <a:r>
              <a:rPr lang="en-US" dirty="0" smtClean="0"/>
              <a:t>Price list of the products;</a:t>
            </a:r>
          </a:p>
          <a:p>
            <a:r>
              <a:rPr lang="en-US" dirty="0" smtClean="0"/>
              <a:t>Details of manufacturing costs of the products;</a:t>
            </a:r>
          </a:p>
          <a:p>
            <a:r>
              <a:rPr lang="en-US" dirty="0" smtClean="0"/>
              <a:t>Details of transactions made with related and unrelated parties for each </a:t>
            </a:r>
            <a:r>
              <a:rPr lang="en-US" dirty="0" smtClean="0"/>
              <a:t>product line;</a:t>
            </a:r>
          </a:p>
          <a:p>
            <a:r>
              <a:rPr lang="en-US" dirty="0" smtClean="0"/>
              <a:t>O</a:t>
            </a:r>
            <a:r>
              <a:rPr lang="en-US" dirty="0" smtClean="0"/>
              <a:t>rganization </a:t>
            </a:r>
            <a:r>
              <a:rPr lang="en-US" dirty="0" smtClean="0"/>
              <a:t>chart and job description of the concerned corporations;</a:t>
            </a:r>
          </a:p>
          <a:p>
            <a:r>
              <a:rPr lang="en-US" dirty="0" smtClean="0"/>
              <a:t>Data used for the determination of international transaction prices;</a:t>
            </a:r>
          </a:p>
          <a:p>
            <a:endParaRPr lang="es-D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err="1" smtClean="0"/>
              <a:t>Information</a:t>
            </a:r>
            <a:r>
              <a:rPr lang="es-DO" dirty="0" smtClean="0"/>
              <a:t> </a:t>
            </a:r>
            <a:r>
              <a:rPr lang="es-DO" dirty="0" err="1" smtClean="0"/>
              <a:t>upon</a:t>
            </a:r>
            <a:r>
              <a:rPr lang="es-DO" dirty="0" smtClean="0"/>
              <a:t> </a:t>
            </a:r>
            <a:r>
              <a:rPr lang="es-DO" dirty="0" err="1" smtClean="0"/>
              <a:t>request</a:t>
            </a:r>
            <a:endParaRPr lang="es-D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Price determination policy between and among related parties;</a:t>
            </a:r>
          </a:p>
          <a:p>
            <a:r>
              <a:rPr lang="en-US" dirty="0" smtClean="0"/>
              <a:t>Accounting standards and methods related to the transactions in question;</a:t>
            </a:r>
          </a:p>
          <a:p>
            <a:r>
              <a:rPr lang="en-US" dirty="0" smtClean="0"/>
              <a:t>Details of business activities performed by the parties connected to </a:t>
            </a:r>
            <a:r>
              <a:rPr lang="en-US" dirty="0" smtClean="0"/>
              <a:t>the analyzed </a:t>
            </a:r>
            <a:r>
              <a:rPr lang="es-DO" dirty="0" err="1" smtClean="0"/>
              <a:t>transaction</a:t>
            </a:r>
            <a:r>
              <a:rPr lang="es-DO" dirty="0" smtClean="0"/>
              <a:t>;</a:t>
            </a:r>
            <a:endParaRPr lang="es-DO" dirty="0" smtClean="0"/>
          </a:p>
          <a:p>
            <a:r>
              <a:rPr lang="en-US" dirty="0" smtClean="0"/>
              <a:t>Ownership relations among the related parties;</a:t>
            </a:r>
          </a:p>
          <a:p>
            <a:r>
              <a:rPr lang="en-US" dirty="0" smtClean="0"/>
              <a:t>Forms or items not submitted to the district tax office in filing tax return;</a:t>
            </a:r>
          </a:p>
          <a:p>
            <a:r>
              <a:rPr lang="en-US" dirty="0" smtClean="0"/>
              <a:t>Other data necessary for computing an arm’s length price.</a:t>
            </a:r>
            <a:endParaRPr lang="es-D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60648"/>
            <a:ext cx="8041440" cy="1442674"/>
          </a:xfrm>
        </p:spPr>
        <p:txBody>
          <a:bodyPr/>
          <a:lstStyle/>
          <a:p>
            <a:r>
              <a:rPr lang="es-DO" dirty="0" err="1" smtClean="0"/>
              <a:t>Distribution</a:t>
            </a:r>
            <a:r>
              <a:rPr lang="es-DO" dirty="0" smtClean="0"/>
              <a:t> </a:t>
            </a:r>
            <a:r>
              <a:rPr lang="es-DO" dirty="0" err="1" smtClean="0"/>
              <a:t>Chains</a:t>
            </a:r>
            <a:endParaRPr lang="es-DO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39551" y="1924571"/>
            <a:ext cx="8313235" cy="4168726"/>
            <a:chOff x="0" y="0"/>
            <a:chExt cx="56705" cy="28423"/>
          </a:xfrm>
        </p:grpSpPr>
        <p:grpSp>
          <p:nvGrpSpPr>
            <p:cNvPr id="89" name="Group 89"/>
            <p:cNvGrpSpPr>
              <a:grpSpLocks/>
            </p:cNvGrpSpPr>
            <p:nvPr/>
          </p:nvGrpSpPr>
          <p:grpSpPr bwMode="auto">
            <a:xfrm>
              <a:off x="6685" y="8631"/>
              <a:ext cx="26428" cy="4081"/>
              <a:chOff x="0" y="2792"/>
              <a:chExt cx="26428" cy="4081"/>
            </a:xfrm>
          </p:grpSpPr>
          <p:cxnSp>
            <p:nvCxnSpPr>
              <p:cNvPr id="63" name="Elbow Connector 63"/>
              <p:cNvCxnSpPr>
                <a:cxnSpLocks noChangeShapeType="1"/>
              </p:cNvCxnSpPr>
              <p:nvPr/>
            </p:nvCxnSpPr>
            <p:spPr bwMode="auto">
              <a:xfrm flipV="1">
                <a:off x="0" y="2792"/>
                <a:ext cx="25965" cy="1993"/>
              </a:xfrm>
              <a:prstGeom prst="bentConnector3">
                <a:avLst>
                  <a:gd name="adj1" fmla="val 57065"/>
                </a:avLst>
              </a:prstGeom>
              <a:noFill/>
              <a:ln w="9525">
                <a:solidFill>
                  <a:srgbClr val="000000"/>
                </a:solidFill>
                <a:prstDash val="dash"/>
                <a:miter lim="800000"/>
                <a:headEnd/>
                <a:tailEnd type="arrow" w="med" len="med"/>
              </a:ln>
            </p:spPr>
          </p:cxnSp>
          <p:cxnSp>
            <p:nvCxnSpPr>
              <p:cNvPr id="69" name="Straight Arrow Connector 69"/>
              <p:cNvCxnSpPr>
                <a:cxnSpLocks noChangeShapeType="1"/>
              </p:cNvCxnSpPr>
              <p:nvPr/>
            </p:nvCxnSpPr>
            <p:spPr bwMode="auto">
              <a:xfrm>
                <a:off x="23128" y="6634"/>
                <a:ext cx="330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arrow" w="med" len="med"/>
              </a:ln>
            </p:spPr>
          </p:cxnSp>
          <p:cxnSp>
            <p:nvCxnSpPr>
              <p:cNvPr id="71" name="Straight Arrow Connector 71"/>
              <p:cNvCxnSpPr>
                <a:cxnSpLocks noChangeShapeType="1"/>
              </p:cNvCxnSpPr>
              <p:nvPr/>
            </p:nvCxnSpPr>
            <p:spPr bwMode="auto">
              <a:xfrm>
                <a:off x="14830" y="6873"/>
                <a:ext cx="283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arrow" w="med" len="med"/>
              </a:ln>
            </p:spPr>
          </p:cxnSp>
          <p:cxnSp>
            <p:nvCxnSpPr>
              <p:cNvPr id="72" name="Straight Connector 72"/>
              <p:cNvCxnSpPr>
                <a:cxnSpLocks noChangeShapeType="1"/>
              </p:cNvCxnSpPr>
              <p:nvPr/>
            </p:nvCxnSpPr>
            <p:spPr bwMode="auto">
              <a:xfrm>
                <a:off x="14830" y="4956"/>
                <a:ext cx="0" cy="19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</p:grpSp>
        <p:grpSp>
          <p:nvGrpSpPr>
            <p:cNvPr id="90" name="Group 90"/>
            <p:cNvGrpSpPr>
              <a:grpSpLocks/>
            </p:cNvGrpSpPr>
            <p:nvPr/>
          </p:nvGrpSpPr>
          <p:grpSpPr bwMode="auto">
            <a:xfrm>
              <a:off x="6531" y="20477"/>
              <a:ext cx="27506" cy="4167"/>
              <a:chOff x="0" y="5955"/>
              <a:chExt cx="27506" cy="4166"/>
            </a:xfrm>
          </p:grpSpPr>
          <p:cxnSp>
            <p:nvCxnSpPr>
              <p:cNvPr id="70" name="Straight Connector 70"/>
              <p:cNvCxnSpPr>
                <a:cxnSpLocks noChangeShapeType="1"/>
              </p:cNvCxnSpPr>
              <p:nvPr/>
            </p:nvCxnSpPr>
            <p:spPr bwMode="auto">
              <a:xfrm>
                <a:off x="0" y="8123"/>
                <a:ext cx="1498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25" name="Straight Arrow Connector 25"/>
              <p:cNvCxnSpPr>
                <a:cxnSpLocks noChangeShapeType="1"/>
              </p:cNvCxnSpPr>
              <p:nvPr/>
            </p:nvCxnSpPr>
            <p:spPr bwMode="auto">
              <a:xfrm>
                <a:off x="14983" y="5955"/>
                <a:ext cx="1252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 type="arrow" w="med" len="med"/>
              </a:ln>
            </p:spPr>
          </p:cxnSp>
          <p:cxnSp>
            <p:nvCxnSpPr>
              <p:cNvPr id="62" name="Straight Connector 62"/>
              <p:cNvCxnSpPr>
                <a:cxnSpLocks noChangeShapeType="1"/>
              </p:cNvCxnSpPr>
              <p:nvPr/>
            </p:nvCxnSpPr>
            <p:spPr bwMode="auto">
              <a:xfrm>
                <a:off x="14983" y="6125"/>
                <a:ext cx="0" cy="39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66" name="Straight Arrow Connector 66"/>
              <p:cNvCxnSpPr>
                <a:cxnSpLocks noChangeShapeType="1"/>
              </p:cNvCxnSpPr>
              <p:nvPr/>
            </p:nvCxnSpPr>
            <p:spPr bwMode="auto">
              <a:xfrm>
                <a:off x="15060" y="10121"/>
                <a:ext cx="1244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 type="arrow" w="med" len="med"/>
              </a:ln>
            </p:spPr>
          </p:cxnSp>
        </p:grpSp>
        <p:sp>
          <p:nvSpPr>
            <p:cNvPr id="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6527" cy="286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DO" altLang="ja-JP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Hotel</a:t>
              </a:r>
              <a:endParaRPr kumimoji="0" lang="es-DO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76" y="9169"/>
              <a:ext cx="6528" cy="28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DO" altLang="ja-JP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Hotel</a:t>
              </a:r>
              <a:endParaRPr kumimoji="0" lang="es-DO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0" y="21092"/>
              <a:ext cx="6527" cy="28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DO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Hotel</a:t>
              </a:r>
              <a:endParaRPr kumimoji="0" lang="es-D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3184" y="0"/>
              <a:ext cx="13062" cy="286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DO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Final </a:t>
              </a:r>
              <a:r>
                <a:rPr kumimoji="0" lang="es-DO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Consumer</a:t>
              </a:r>
              <a:endParaRPr kumimoji="0" lang="es-D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1811" y="7171"/>
              <a:ext cx="9443" cy="28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DO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Retailer</a:t>
              </a:r>
              <a:endParaRPr kumimoji="0" lang="es-D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2898" y="23167"/>
              <a:ext cx="6928" cy="28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DO" altLang="ja-JP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TT.OO</a:t>
              </a:r>
              <a:endParaRPr kumimoji="0" lang="es-DO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1735" y="11090"/>
              <a:ext cx="9442" cy="28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s-DO" sz="1600" dirty="0" err="1" smtClean="0"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Retailer</a:t>
              </a:r>
              <a:endParaRPr kumimoji="0" lang="es-D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2898" y="11013"/>
              <a:ext cx="6928" cy="28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DO" altLang="ja-JP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TT.OO</a:t>
              </a:r>
              <a:endParaRPr kumimoji="0" lang="es-DO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607" y="20093"/>
              <a:ext cx="12520" cy="468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DO" altLang="ja-JP" sz="1600" dirty="0" smtClean="0"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Distributor/ </a:t>
              </a:r>
              <a:r>
                <a:rPr kumimoji="0" lang="es-DO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Sales</a:t>
              </a:r>
              <a:r>
                <a:rPr kumimoji="0" lang="es-DO" altLang="ja-JP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 </a:t>
              </a:r>
              <a:r>
                <a:rPr kumimoji="0" lang="es-DO" altLang="ja-JP" sz="160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Representative</a:t>
              </a:r>
              <a:endParaRPr kumimoji="0" lang="es-D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1735" y="19094"/>
              <a:ext cx="9442" cy="28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s-DO" sz="1600" dirty="0" err="1" smtClean="0"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Retailer</a:t>
              </a:r>
              <a:endParaRPr kumimoji="0" lang="es-D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43184" y="9092"/>
              <a:ext cx="13062" cy="28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DO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Final</a:t>
              </a:r>
              <a:r>
                <a:rPr kumimoji="0" lang="es-DO" altLang="ja-JP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 </a:t>
              </a:r>
              <a:r>
                <a:rPr kumimoji="0" lang="es-DO" altLang="ja-JP" sz="160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Consumer</a:t>
              </a:r>
              <a:endParaRPr kumimoji="0" lang="es-D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43184" y="21323"/>
              <a:ext cx="13062" cy="286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DO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Final </a:t>
              </a:r>
              <a:r>
                <a:rPr kumimoji="0" lang="es-DO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Consumer</a:t>
              </a:r>
              <a:endParaRPr kumimoji="0" lang="es-D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" name="Straight Arrow Connector 22"/>
            <p:cNvCxnSpPr>
              <a:cxnSpLocks noChangeShapeType="1"/>
            </p:cNvCxnSpPr>
            <p:nvPr/>
          </p:nvCxnSpPr>
          <p:spPr bwMode="auto">
            <a:xfrm>
              <a:off x="6531" y="1459"/>
              <a:ext cx="3664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7" name="Straight Connector 27"/>
            <p:cNvCxnSpPr>
              <a:cxnSpLocks noChangeShapeType="1"/>
            </p:cNvCxnSpPr>
            <p:nvPr/>
          </p:nvCxnSpPr>
          <p:spPr bwMode="auto">
            <a:xfrm>
              <a:off x="153" y="27410"/>
              <a:ext cx="22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2305" y="26181"/>
              <a:ext cx="11061" cy="21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DO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Direct</a:t>
              </a:r>
              <a:r>
                <a:rPr kumimoji="0" lang="es-DO" altLang="ja-JP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 </a:t>
              </a:r>
              <a:r>
                <a:rPr kumimoji="0" lang="es-DO" altLang="ja-JP" sz="160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D</a:t>
              </a:r>
              <a:r>
                <a:rPr kumimoji="0" lang="es-DO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istribution</a:t>
              </a:r>
              <a:endParaRPr kumimoji="0" lang="es-D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7" name="Straight Connector 57"/>
            <p:cNvCxnSpPr>
              <a:cxnSpLocks noChangeShapeType="1"/>
            </p:cNvCxnSpPr>
            <p:nvPr/>
          </p:nvCxnSpPr>
          <p:spPr bwMode="auto">
            <a:xfrm>
              <a:off x="13984" y="27487"/>
              <a:ext cx="21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ash"/>
              <a:round/>
              <a:headEnd/>
              <a:tailEnd/>
            </a:ln>
          </p:spPr>
        </p:cxnSp>
        <p:sp>
          <p:nvSpPr>
            <p:cNvPr id="58" name="Text Box 58"/>
            <p:cNvSpPr txBox="1">
              <a:spLocks noChangeArrowheads="1"/>
            </p:cNvSpPr>
            <p:nvPr/>
          </p:nvSpPr>
          <p:spPr bwMode="auto">
            <a:xfrm>
              <a:off x="15675" y="26258"/>
              <a:ext cx="20974" cy="21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DO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Conventional</a:t>
              </a:r>
              <a:r>
                <a:rPr kumimoji="0" lang="es-DO" altLang="ja-JP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 </a:t>
              </a:r>
              <a:r>
                <a:rPr kumimoji="0" lang="es-DO" altLang="ja-JP" sz="160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indirect</a:t>
              </a:r>
              <a:r>
                <a:rPr kumimoji="0" lang="es-DO" altLang="ja-JP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 </a:t>
              </a:r>
              <a:r>
                <a:rPr kumimoji="0" lang="es-DO" altLang="ja-JP" sz="160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Distribution</a:t>
              </a:r>
              <a:endParaRPr kumimoji="0" lang="es-D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 Box 56"/>
            <p:cNvSpPr txBox="1">
              <a:spLocks noChangeArrowheads="1"/>
            </p:cNvSpPr>
            <p:nvPr/>
          </p:nvSpPr>
          <p:spPr bwMode="auto">
            <a:xfrm>
              <a:off x="31735" y="23167"/>
              <a:ext cx="9442" cy="28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DO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Retailer</a:t>
              </a:r>
              <a:endParaRPr kumimoji="0" lang="es-D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4" name="Straight Connector 74"/>
            <p:cNvCxnSpPr>
              <a:cxnSpLocks noChangeShapeType="1"/>
            </p:cNvCxnSpPr>
            <p:nvPr/>
          </p:nvCxnSpPr>
          <p:spPr bwMode="auto">
            <a:xfrm>
              <a:off x="34885" y="27487"/>
              <a:ext cx="19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sp>
          <p:nvSpPr>
            <p:cNvPr id="75" name="Text Box 75"/>
            <p:cNvSpPr txBox="1">
              <a:spLocks noChangeArrowheads="1"/>
            </p:cNvSpPr>
            <p:nvPr/>
          </p:nvSpPr>
          <p:spPr bwMode="auto">
            <a:xfrm>
              <a:off x="36576" y="26258"/>
              <a:ext cx="20129" cy="21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DO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Indirect</a:t>
              </a:r>
              <a:r>
                <a:rPr kumimoji="0" lang="es-DO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 </a:t>
              </a:r>
              <a:r>
                <a:rPr kumimoji="0" lang="es-DO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Distribution</a:t>
              </a:r>
              <a:r>
                <a:rPr kumimoji="0" lang="es-DO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, Sales </a:t>
              </a:r>
              <a:r>
                <a:rPr kumimoji="0" lang="es-DO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representative</a:t>
              </a:r>
              <a:r>
                <a:rPr kumimoji="0" lang="es-DO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  </a:t>
              </a:r>
              <a:endParaRPr kumimoji="0" lang="es-D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8" name="Group 88"/>
            <p:cNvGrpSpPr>
              <a:grpSpLocks/>
            </p:cNvGrpSpPr>
            <p:nvPr/>
          </p:nvGrpSpPr>
          <p:grpSpPr bwMode="auto">
            <a:xfrm>
              <a:off x="41032" y="8384"/>
              <a:ext cx="2143" cy="4091"/>
              <a:chOff x="0" y="269839"/>
              <a:chExt cx="214304" cy="409219"/>
            </a:xfrm>
          </p:grpSpPr>
          <p:cxnSp>
            <p:nvCxnSpPr>
              <p:cNvPr id="85" name="Straight Connector 85"/>
              <p:cNvCxnSpPr>
                <a:cxnSpLocks noChangeShapeType="1"/>
              </p:cNvCxnSpPr>
              <p:nvPr/>
            </p:nvCxnSpPr>
            <p:spPr bwMode="auto">
              <a:xfrm flipH="1">
                <a:off x="0" y="679058"/>
                <a:ext cx="9309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81" name="Straight Connector 81"/>
              <p:cNvCxnSpPr>
                <a:cxnSpLocks noChangeShapeType="1"/>
              </p:cNvCxnSpPr>
              <p:nvPr/>
            </p:nvCxnSpPr>
            <p:spPr bwMode="auto">
              <a:xfrm flipH="1">
                <a:off x="7684" y="269839"/>
                <a:ext cx="9309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77" name="Straight Connector 77"/>
              <p:cNvCxnSpPr>
                <a:cxnSpLocks noChangeShapeType="1"/>
              </p:cNvCxnSpPr>
              <p:nvPr/>
            </p:nvCxnSpPr>
            <p:spPr bwMode="auto">
              <a:xfrm>
                <a:off x="99892" y="279204"/>
                <a:ext cx="0" cy="399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79" name="Straight Arrow Connector 79"/>
              <p:cNvCxnSpPr>
                <a:cxnSpLocks noChangeShapeType="1"/>
              </p:cNvCxnSpPr>
              <p:nvPr/>
            </p:nvCxnSpPr>
            <p:spPr bwMode="auto">
              <a:xfrm>
                <a:off x="99892" y="494352"/>
                <a:ext cx="11441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arrow" w="med" len="med"/>
              </a:ln>
            </p:spPr>
          </p:cxnSp>
        </p:grpSp>
        <p:grpSp>
          <p:nvGrpSpPr>
            <p:cNvPr id="87" name="Group 87"/>
            <p:cNvGrpSpPr>
              <a:grpSpLocks/>
            </p:cNvGrpSpPr>
            <p:nvPr/>
          </p:nvGrpSpPr>
          <p:grpSpPr bwMode="auto">
            <a:xfrm>
              <a:off x="41109" y="20784"/>
              <a:ext cx="2143" cy="4202"/>
              <a:chOff x="-18" y="596275"/>
              <a:chExt cx="214322" cy="420961"/>
            </a:xfrm>
          </p:grpSpPr>
          <p:cxnSp>
            <p:nvCxnSpPr>
              <p:cNvPr id="83" name="Straight Connector 83"/>
              <p:cNvCxnSpPr>
                <a:cxnSpLocks noChangeShapeType="1"/>
              </p:cNvCxnSpPr>
              <p:nvPr/>
            </p:nvCxnSpPr>
            <p:spPr bwMode="auto">
              <a:xfrm flipH="1">
                <a:off x="-13" y="625451"/>
                <a:ext cx="9310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76" name="Straight Connector 76"/>
              <p:cNvCxnSpPr>
                <a:cxnSpLocks noChangeShapeType="1"/>
              </p:cNvCxnSpPr>
              <p:nvPr/>
            </p:nvCxnSpPr>
            <p:spPr bwMode="auto">
              <a:xfrm>
                <a:off x="92208" y="596275"/>
                <a:ext cx="0" cy="4000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78" name="Straight Arrow Connector 78"/>
              <p:cNvCxnSpPr>
                <a:cxnSpLocks noChangeShapeType="1"/>
              </p:cNvCxnSpPr>
              <p:nvPr/>
            </p:nvCxnSpPr>
            <p:spPr bwMode="auto">
              <a:xfrm>
                <a:off x="99892" y="796403"/>
                <a:ext cx="11441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 type="arrow" w="med" len="med"/>
              </a:ln>
            </p:spPr>
          </p:cxnSp>
          <p:cxnSp>
            <p:nvCxnSpPr>
              <p:cNvPr id="86" name="Straight Connector 86"/>
              <p:cNvCxnSpPr>
                <a:cxnSpLocks noChangeShapeType="1"/>
              </p:cNvCxnSpPr>
              <p:nvPr/>
            </p:nvCxnSpPr>
            <p:spPr bwMode="auto">
              <a:xfrm flipH="1">
                <a:off x="-18" y="1017236"/>
                <a:ext cx="9310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</p:cxnSp>
        </p:grpSp>
      </p:grpSp>
      <p:sp>
        <p:nvSpPr>
          <p:cNvPr id="55" name="Oval 54"/>
          <p:cNvSpPr/>
          <p:nvPr/>
        </p:nvSpPr>
        <p:spPr>
          <a:xfrm>
            <a:off x="107504" y="1916832"/>
            <a:ext cx="36004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dirty="0" smtClean="0"/>
              <a:t>1</a:t>
            </a:r>
            <a:endParaRPr lang="es-DO" dirty="0"/>
          </a:p>
        </p:txBody>
      </p:sp>
      <p:sp>
        <p:nvSpPr>
          <p:cNvPr id="59" name="Oval 58"/>
          <p:cNvSpPr/>
          <p:nvPr/>
        </p:nvSpPr>
        <p:spPr>
          <a:xfrm>
            <a:off x="107504" y="3212976"/>
            <a:ext cx="36004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dirty="0" smtClean="0"/>
              <a:t>2</a:t>
            </a:r>
            <a:endParaRPr lang="es-DO" dirty="0"/>
          </a:p>
        </p:txBody>
      </p:sp>
      <p:sp>
        <p:nvSpPr>
          <p:cNvPr id="60" name="Oval 59"/>
          <p:cNvSpPr/>
          <p:nvPr/>
        </p:nvSpPr>
        <p:spPr>
          <a:xfrm>
            <a:off x="107504" y="4941168"/>
            <a:ext cx="36004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dirty="0" smtClean="0"/>
              <a:t>3</a:t>
            </a:r>
            <a:endParaRPr lang="es-D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9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Comparables?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Comparables</a:t>
            </a:r>
          </a:p>
          <a:p>
            <a:pPr lvl="1"/>
            <a:r>
              <a:rPr lang="en-US" dirty="0" smtClean="0"/>
              <a:t>Within the company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Exter</a:t>
            </a:r>
            <a:r>
              <a:rPr lang="en-US" dirty="0" smtClean="0"/>
              <a:t>nal Comparables</a:t>
            </a:r>
          </a:p>
          <a:p>
            <a:pPr lvl="1"/>
            <a:r>
              <a:rPr lang="en-US" dirty="0" smtClean="0"/>
              <a:t>Comparables companies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60648"/>
            <a:ext cx="8041440" cy="1442674"/>
          </a:xfrm>
        </p:spPr>
        <p:txBody>
          <a:bodyPr/>
          <a:lstStyle/>
          <a:p>
            <a:r>
              <a:rPr lang="es-DO" dirty="0" smtClean="0"/>
              <a:t>Comparables</a:t>
            </a:r>
            <a:endParaRPr lang="es-DO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539551" y="1924571"/>
            <a:ext cx="8313235" cy="4168726"/>
            <a:chOff x="0" y="0"/>
            <a:chExt cx="56705" cy="28423"/>
          </a:xfrm>
        </p:grpSpPr>
        <p:grpSp>
          <p:nvGrpSpPr>
            <p:cNvPr id="10" name="Group 89"/>
            <p:cNvGrpSpPr>
              <a:grpSpLocks/>
            </p:cNvGrpSpPr>
            <p:nvPr/>
          </p:nvGrpSpPr>
          <p:grpSpPr bwMode="auto">
            <a:xfrm>
              <a:off x="6685" y="8631"/>
              <a:ext cx="26428" cy="4081"/>
              <a:chOff x="0" y="2792"/>
              <a:chExt cx="26428" cy="4081"/>
            </a:xfrm>
          </p:grpSpPr>
          <p:cxnSp>
            <p:nvCxnSpPr>
              <p:cNvPr id="63" name="Elbow Connector 63"/>
              <p:cNvCxnSpPr>
                <a:cxnSpLocks noChangeShapeType="1"/>
              </p:cNvCxnSpPr>
              <p:nvPr/>
            </p:nvCxnSpPr>
            <p:spPr bwMode="auto">
              <a:xfrm flipV="1">
                <a:off x="0" y="2792"/>
                <a:ext cx="25965" cy="1993"/>
              </a:xfrm>
              <a:prstGeom prst="bentConnector3">
                <a:avLst>
                  <a:gd name="adj1" fmla="val 57065"/>
                </a:avLst>
              </a:prstGeom>
              <a:noFill/>
              <a:ln w="9525">
                <a:solidFill>
                  <a:srgbClr val="000000"/>
                </a:solidFill>
                <a:prstDash val="dash"/>
                <a:miter lim="800000"/>
                <a:headEnd/>
                <a:tailEnd type="arrow" w="med" len="med"/>
              </a:ln>
            </p:spPr>
          </p:cxnSp>
          <p:cxnSp>
            <p:nvCxnSpPr>
              <p:cNvPr id="69" name="Straight Arrow Connector 69"/>
              <p:cNvCxnSpPr>
                <a:cxnSpLocks noChangeShapeType="1"/>
              </p:cNvCxnSpPr>
              <p:nvPr/>
            </p:nvCxnSpPr>
            <p:spPr bwMode="auto">
              <a:xfrm>
                <a:off x="23128" y="6634"/>
                <a:ext cx="330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arrow" w="med" len="med"/>
              </a:ln>
            </p:spPr>
          </p:cxnSp>
          <p:cxnSp>
            <p:nvCxnSpPr>
              <p:cNvPr id="71" name="Straight Arrow Connector 71"/>
              <p:cNvCxnSpPr>
                <a:cxnSpLocks noChangeShapeType="1"/>
              </p:cNvCxnSpPr>
              <p:nvPr/>
            </p:nvCxnSpPr>
            <p:spPr bwMode="auto">
              <a:xfrm>
                <a:off x="14830" y="6873"/>
                <a:ext cx="283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arrow" w="med" len="med"/>
              </a:ln>
            </p:spPr>
          </p:cxnSp>
          <p:cxnSp>
            <p:nvCxnSpPr>
              <p:cNvPr id="72" name="Straight Connector 72"/>
              <p:cNvCxnSpPr>
                <a:cxnSpLocks noChangeShapeType="1"/>
              </p:cNvCxnSpPr>
              <p:nvPr/>
            </p:nvCxnSpPr>
            <p:spPr bwMode="auto">
              <a:xfrm>
                <a:off x="14830" y="4956"/>
                <a:ext cx="0" cy="19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</p:grpSp>
        <p:grpSp>
          <p:nvGrpSpPr>
            <p:cNvPr id="14" name="Group 90"/>
            <p:cNvGrpSpPr>
              <a:grpSpLocks/>
            </p:cNvGrpSpPr>
            <p:nvPr/>
          </p:nvGrpSpPr>
          <p:grpSpPr bwMode="auto">
            <a:xfrm>
              <a:off x="6531" y="20477"/>
              <a:ext cx="27506" cy="4167"/>
              <a:chOff x="0" y="5955"/>
              <a:chExt cx="27506" cy="4166"/>
            </a:xfrm>
          </p:grpSpPr>
          <p:cxnSp>
            <p:nvCxnSpPr>
              <p:cNvPr id="70" name="Straight Connector 70"/>
              <p:cNvCxnSpPr>
                <a:cxnSpLocks noChangeShapeType="1"/>
              </p:cNvCxnSpPr>
              <p:nvPr/>
            </p:nvCxnSpPr>
            <p:spPr bwMode="auto">
              <a:xfrm>
                <a:off x="0" y="8123"/>
                <a:ext cx="1498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25" name="Straight Arrow Connector 25"/>
              <p:cNvCxnSpPr>
                <a:cxnSpLocks noChangeShapeType="1"/>
              </p:cNvCxnSpPr>
              <p:nvPr/>
            </p:nvCxnSpPr>
            <p:spPr bwMode="auto">
              <a:xfrm>
                <a:off x="14983" y="5955"/>
                <a:ext cx="1252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 type="arrow" w="med" len="med"/>
              </a:ln>
            </p:spPr>
          </p:cxnSp>
          <p:cxnSp>
            <p:nvCxnSpPr>
              <p:cNvPr id="62" name="Straight Connector 62"/>
              <p:cNvCxnSpPr>
                <a:cxnSpLocks noChangeShapeType="1"/>
              </p:cNvCxnSpPr>
              <p:nvPr/>
            </p:nvCxnSpPr>
            <p:spPr bwMode="auto">
              <a:xfrm>
                <a:off x="14983" y="6125"/>
                <a:ext cx="0" cy="39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66" name="Straight Arrow Connector 66"/>
              <p:cNvCxnSpPr>
                <a:cxnSpLocks noChangeShapeType="1"/>
              </p:cNvCxnSpPr>
              <p:nvPr/>
            </p:nvCxnSpPr>
            <p:spPr bwMode="auto">
              <a:xfrm>
                <a:off x="15060" y="10121"/>
                <a:ext cx="1244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 type="arrow" w="med" len="med"/>
              </a:ln>
            </p:spPr>
          </p:cxnSp>
        </p:grpSp>
        <p:sp>
          <p:nvSpPr>
            <p:cNvPr id="3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6527" cy="286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DO" altLang="ja-JP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Hotel</a:t>
              </a:r>
              <a:endParaRPr kumimoji="0" lang="es-DO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76" y="9169"/>
              <a:ext cx="6528" cy="28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DO" altLang="ja-JP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Hotel</a:t>
              </a:r>
              <a:endParaRPr kumimoji="0" lang="es-DO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0" y="21092"/>
              <a:ext cx="6527" cy="28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DO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Hotel</a:t>
              </a:r>
              <a:endParaRPr kumimoji="0" lang="es-D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3184" y="0"/>
              <a:ext cx="13062" cy="286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DO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Final </a:t>
              </a:r>
              <a:r>
                <a:rPr kumimoji="0" lang="es-DO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Consumer</a:t>
              </a:r>
              <a:endParaRPr kumimoji="0" lang="es-D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1811" y="7171"/>
              <a:ext cx="9443" cy="28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DO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Retailer</a:t>
              </a:r>
              <a:endParaRPr kumimoji="0" lang="es-D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2898" y="23167"/>
              <a:ext cx="6928" cy="28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DO" altLang="ja-JP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TT.OO</a:t>
              </a:r>
              <a:endParaRPr kumimoji="0" lang="es-DO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1735" y="11090"/>
              <a:ext cx="9442" cy="28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s-DO" sz="1600" dirty="0" err="1" smtClean="0"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Retailer</a:t>
              </a:r>
              <a:endParaRPr kumimoji="0" lang="es-D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2898" y="11013"/>
              <a:ext cx="6928" cy="28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DO" altLang="ja-JP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TT.OO</a:t>
              </a:r>
              <a:endParaRPr kumimoji="0" lang="es-DO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607" y="20093"/>
              <a:ext cx="12520" cy="468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DO" altLang="ja-JP" sz="1600" dirty="0" smtClean="0"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Distributor/ </a:t>
              </a:r>
              <a:r>
                <a:rPr kumimoji="0" lang="es-DO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Sales</a:t>
              </a:r>
              <a:r>
                <a:rPr kumimoji="0" lang="es-DO" altLang="ja-JP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 </a:t>
              </a:r>
              <a:r>
                <a:rPr kumimoji="0" lang="es-DO" altLang="ja-JP" sz="160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Representative</a:t>
              </a:r>
              <a:endParaRPr kumimoji="0" lang="es-D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1735" y="19094"/>
              <a:ext cx="9442" cy="28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s-DO" sz="1600" dirty="0" err="1" smtClean="0"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Retailer</a:t>
              </a:r>
              <a:endParaRPr kumimoji="0" lang="es-D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43184" y="9092"/>
              <a:ext cx="13062" cy="28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DO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Final</a:t>
              </a:r>
              <a:r>
                <a:rPr kumimoji="0" lang="es-DO" altLang="ja-JP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 </a:t>
              </a:r>
              <a:r>
                <a:rPr kumimoji="0" lang="es-DO" altLang="ja-JP" sz="160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Consumer</a:t>
              </a:r>
              <a:endParaRPr kumimoji="0" lang="es-D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43184" y="21323"/>
              <a:ext cx="13062" cy="286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DO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Final </a:t>
              </a:r>
              <a:r>
                <a:rPr kumimoji="0" lang="es-DO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Consumer</a:t>
              </a:r>
              <a:endParaRPr kumimoji="0" lang="es-D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" name="Straight Arrow Connector 22"/>
            <p:cNvCxnSpPr>
              <a:cxnSpLocks noChangeShapeType="1"/>
            </p:cNvCxnSpPr>
            <p:nvPr/>
          </p:nvCxnSpPr>
          <p:spPr bwMode="auto">
            <a:xfrm>
              <a:off x="6531" y="1459"/>
              <a:ext cx="3664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7" name="Straight Connector 27"/>
            <p:cNvCxnSpPr>
              <a:cxnSpLocks noChangeShapeType="1"/>
            </p:cNvCxnSpPr>
            <p:nvPr/>
          </p:nvCxnSpPr>
          <p:spPr bwMode="auto">
            <a:xfrm>
              <a:off x="153" y="27410"/>
              <a:ext cx="22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2305" y="26181"/>
              <a:ext cx="11061" cy="21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DO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Direct</a:t>
              </a:r>
              <a:r>
                <a:rPr kumimoji="0" lang="es-DO" altLang="ja-JP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 </a:t>
              </a:r>
              <a:r>
                <a:rPr kumimoji="0" lang="es-DO" altLang="ja-JP" sz="160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D</a:t>
              </a:r>
              <a:r>
                <a:rPr kumimoji="0" lang="es-DO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istribution</a:t>
              </a:r>
              <a:endParaRPr kumimoji="0" lang="es-D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7" name="Straight Connector 57"/>
            <p:cNvCxnSpPr>
              <a:cxnSpLocks noChangeShapeType="1"/>
            </p:cNvCxnSpPr>
            <p:nvPr/>
          </p:nvCxnSpPr>
          <p:spPr bwMode="auto">
            <a:xfrm>
              <a:off x="13984" y="27487"/>
              <a:ext cx="21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ash"/>
              <a:round/>
              <a:headEnd/>
              <a:tailEnd/>
            </a:ln>
          </p:spPr>
        </p:cxnSp>
        <p:sp>
          <p:nvSpPr>
            <p:cNvPr id="58" name="Text Box 58"/>
            <p:cNvSpPr txBox="1">
              <a:spLocks noChangeArrowheads="1"/>
            </p:cNvSpPr>
            <p:nvPr/>
          </p:nvSpPr>
          <p:spPr bwMode="auto">
            <a:xfrm>
              <a:off x="15675" y="26258"/>
              <a:ext cx="20974" cy="21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DO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Conventional</a:t>
              </a:r>
              <a:r>
                <a:rPr kumimoji="0" lang="es-DO" altLang="ja-JP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 </a:t>
              </a:r>
              <a:r>
                <a:rPr kumimoji="0" lang="es-DO" altLang="ja-JP" sz="160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indirect</a:t>
              </a:r>
              <a:r>
                <a:rPr kumimoji="0" lang="es-DO" altLang="ja-JP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 </a:t>
              </a:r>
              <a:r>
                <a:rPr kumimoji="0" lang="es-DO" altLang="ja-JP" sz="160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Distribution</a:t>
              </a:r>
              <a:endParaRPr kumimoji="0" lang="es-D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 Box 56"/>
            <p:cNvSpPr txBox="1">
              <a:spLocks noChangeArrowheads="1"/>
            </p:cNvSpPr>
            <p:nvPr/>
          </p:nvSpPr>
          <p:spPr bwMode="auto">
            <a:xfrm>
              <a:off x="31735" y="23167"/>
              <a:ext cx="9442" cy="28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DO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Retailer</a:t>
              </a:r>
              <a:endParaRPr kumimoji="0" lang="es-D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4" name="Straight Connector 74"/>
            <p:cNvCxnSpPr>
              <a:cxnSpLocks noChangeShapeType="1"/>
            </p:cNvCxnSpPr>
            <p:nvPr/>
          </p:nvCxnSpPr>
          <p:spPr bwMode="auto">
            <a:xfrm>
              <a:off x="34885" y="27487"/>
              <a:ext cx="19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sp>
          <p:nvSpPr>
            <p:cNvPr id="75" name="Text Box 75"/>
            <p:cNvSpPr txBox="1">
              <a:spLocks noChangeArrowheads="1"/>
            </p:cNvSpPr>
            <p:nvPr/>
          </p:nvSpPr>
          <p:spPr bwMode="auto">
            <a:xfrm>
              <a:off x="36576" y="26258"/>
              <a:ext cx="20129" cy="21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DO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Indirect</a:t>
              </a:r>
              <a:r>
                <a:rPr kumimoji="0" lang="es-DO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 </a:t>
              </a:r>
              <a:r>
                <a:rPr kumimoji="0" lang="es-DO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Distribution</a:t>
              </a:r>
              <a:r>
                <a:rPr kumimoji="0" lang="es-DO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, Sales </a:t>
              </a:r>
              <a:r>
                <a:rPr kumimoji="0" lang="es-DO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representative</a:t>
              </a:r>
              <a:r>
                <a:rPr kumimoji="0" lang="es-DO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  </a:t>
              </a:r>
              <a:endParaRPr kumimoji="0" lang="es-D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" name="Group 88"/>
            <p:cNvGrpSpPr>
              <a:grpSpLocks/>
            </p:cNvGrpSpPr>
            <p:nvPr/>
          </p:nvGrpSpPr>
          <p:grpSpPr bwMode="auto">
            <a:xfrm>
              <a:off x="41032" y="8384"/>
              <a:ext cx="2143" cy="4091"/>
              <a:chOff x="0" y="269839"/>
              <a:chExt cx="214304" cy="409219"/>
            </a:xfrm>
          </p:grpSpPr>
          <p:cxnSp>
            <p:nvCxnSpPr>
              <p:cNvPr id="85" name="Straight Connector 85"/>
              <p:cNvCxnSpPr>
                <a:cxnSpLocks noChangeShapeType="1"/>
              </p:cNvCxnSpPr>
              <p:nvPr/>
            </p:nvCxnSpPr>
            <p:spPr bwMode="auto">
              <a:xfrm flipH="1">
                <a:off x="0" y="679058"/>
                <a:ext cx="9309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81" name="Straight Connector 81"/>
              <p:cNvCxnSpPr>
                <a:cxnSpLocks noChangeShapeType="1"/>
              </p:cNvCxnSpPr>
              <p:nvPr/>
            </p:nvCxnSpPr>
            <p:spPr bwMode="auto">
              <a:xfrm flipH="1">
                <a:off x="7684" y="269839"/>
                <a:ext cx="9309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77" name="Straight Connector 77"/>
              <p:cNvCxnSpPr>
                <a:cxnSpLocks noChangeShapeType="1"/>
              </p:cNvCxnSpPr>
              <p:nvPr/>
            </p:nvCxnSpPr>
            <p:spPr bwMode="auto">
              <a:xfrm>
                <a:off x="99892" y="279204"/>
                <a:ext cx="0" cy="399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79" name="Straight Arrow Connector 79"/>
              <p:cNvCxnSpPr>
                <a:cxnSpLocks noChangeShapeType="1"/>
              </p:cNvCxnSpPr>
              <p:nvPr/>
            </p:nvCxnSpPr>
            <p:spPr bwMode="auto">
              <a:xfrm>
                <a:off x="99892" y="494352"/>
                <a:ext cx="11441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arrow" w="med" len="med"/>
              </a:ln>
            </p:spPr>
          </p:cxnSp>
        </p:grpSp>
        <p:grpSp>
          <p:nvGrpSpPr>
            <p:cNvPr id="17" name="Group 87"/>
            <p:cNvGrpSpPr>
              <a:grpSpLocks/>
            </p:cNvGrpSpPr>
            <p:nvPr/>
          </p:nvGrpSpPr>
          <p:grpSpPr bwMode="auto">
            <a:xfrm>
              <a:off x="41109" y="20784"/>
              <a:ext cx="2143" cy="4202"/>
              <a:chOff x="-18" y="596275"/>
              <a:chExt cx="214322" cy="420961"/>
            </a:xfrm>
          </p:grpSpPr>
          <p:cxnSp>
            <p:nvCxnSpPr>
              <p:cNvPr id="83" name="Straight Connector 83"/>
              <p:cNvCxnSpPr>
                <a:cxnSpLocks noChangeShapeType="1"/>
              </p:cNvCxnSpPr>
              <p:nvPr/>
            </p:nvCxnSpPr>
            <p:spPr bwMode="auto">
              <a:xfrm flipH="1">
                <a:off x="-13" y="625451"/>
                <a:ext cx="9310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76" name="Straight Connector 76"/>
              <p:cNvCxnSpPr>
                <a:cxnSpLocks noChangeShapeType="1"/>
              </p:cNvCxnSpPr>
              <p:nvPr/>
            </p:nvCxnSpPr>
            <p:spPr bwMode="auto">
              <a:xfrm>
                <a:off x="92208" y="596275"/>
                <a:ext cx="0" cy="4000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78" name="Straight Arrow Connector 78"/>
              <p:cNvCxnSpPr>
                <a:cxnSpLocks noChangeShapeType="1"/>
              </p:cNvCxnSpPr>
              <p:nvPr/>
            </p:nvCxnSpPr>
            <p:spPr bwMode="auto">
              <a:xfrm>
                <a:off x="99892" y="796403"/>
                <a:ext cx="11441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 type="arrow" w="med" len="med"/>
              </a:ln>
            </p:spPr>
          </p:cxnSp>
          <p:cxnSp>
            <p:nvCxnSpPr>
              <p:cNvPr id="86" name="Straight Connector 86"/>
              <p:cNvCxnSpPr>
                <a:cxnSpLocks noChangeShapeType="1"/>
              </p:cNvCxnSpPr>
              <p:nvPr/>
            </p:nvCxnSpPr>
            <p:spPr bwMode="auto">
              <a:xfrm flipH="1">
                <a:off x="-18" y="1017236"/>
                <a:ext cx="9310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</p:cxnSp>
        </p:grpSp>
      </p:grpSp>
      <p:sp>
        <p:nvSpPr>
          <p:cNvPr id="46" name="TextBox 45"/>
          <p:cNvSpPr txBox="1"/>
          <p:nvPr/>
        </p:nvSpPr>
        <p:spPr>
          <a:xfrm>
            <a:off x="3563888" y="2276872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5%</a:t>
            </a:r>
            <a:endParaRPr lang="es-DO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35896" y="4005064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95%</a:t>
            </a:r>
            <a:endParaRPr lang="es-DO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49" name="Straight Arrow Connector 48"/>
          <p:cNvCxnSpPr>
            <a:endCxn id="46" idx="1"/>
          </p:cNvCxnSpPr>
          <p:nvPr/>
        </p:nvCxnSpPr>
        <p:spPr>
          <a:xfrm>
            <a:off x="2915816" y="2204864"/>
            <a:ext cx="648072" cy="4567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2915816" y="2852936"/>
            <a:ext cx="648072" cy="5760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60648"/>
            <a:ext cx="8041440" cy="1442674"/>
          </a:xfrm>
        </p:spPr>
        <p:txBody>
          <a:bodyPr/>
          <a:lstStyle/>
          <a:p>
            <a:r>
              <a:rPr lang="es-DO" dirty="0" smtClean="0"/>
              <a:t>Comparables</a:t>
            </a:r>
            <a:endParaRPr lang="es-DO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467544" y="2555585"/>
            <a:ext cx="8245943" cy="1017431"/>
            <a:chOff x="0" y="19094"/>
            <a:chExt cx="56246" cy="6937"/>
          </a:xfrm>
        </p:grpSpPr>
        <p:grpSp>
          <p:nvGrpSpPr>
            <p:cNvPr id="14" name="Group 90"/>
            <p:cNvGrpSpPr>
              <a:grpSpLocks/>
            </p:cNvGrpSpPr>
            <p:nvPr/>
          </p:nvGrpSpPr>
          <p:grpSpPr bwMode="auto">
            <a:xfrm>
              <a:off x="6531" y="20477"/>
              <a:ext cx="27506" cy="4167"/>
              <a:chOff x="0" y="5955"/>
              <a:chExt cx="27506" cy="4166"/>
            </a:xfrm>
          </p:grpSpPr>
          <p:cxnSp>
            <p:nvCxnSpPr>
              <p:cNvPr id="70" name="Straight Connector 70"/>
              <p:cNvCxnSpPr>
                <a:cxnSpLocks noChangeShapeType="1"/>
              </p:cNvCxnSpPr>
              <p:nvPr/>
            </p:nvCxnSpPr>
            <p:spPr bwMode="auto">
              <a:xfrm>
                <a:off x="0" y="8123"/>
                <a:ext cx="1498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25" name="Straight Arrow Connector 25"/>
              <p:cNvCxnSpPr>
                <a:cxnSpLocks noChangeShapeType="1"/>
              </p:cNvCxnSpPr>
              <p:nvPr/>
            </p:nvCxnSpPr>
            <p:spPr bwMode="auto">
              <a:xfrm>
                <a:off x="14983" y="5955"/>
                <a:ext cx="1252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 type="arrow" w="med" len="med"/>
              </a:ln>
            </p:spPr>
          </p:cxnSp>
          <p:cxnSp>
            <p:nvCxnSpPr>
              <p:cNvPr id="62" name="Straight Connector 62"/>
              <p:cNvCxnSpPr>
                <a:cxnSpLocks noChangeShapeType="1"/>
              </p:cNvCxnSpPr>
              <p:nvPr/>
            </p:nvCxnSpPr>
            <p:spPr bwMode="auto">
              <a:xfrm>
                <a:off x="14983" y="6125"/>
                <a:ext cx="0" cy="39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66" name="Straight Arrow Connector 66"/>
              <p:cNvCxnSpPr>
                <a:cxnSpLocks noChangeShapeType="1"/>
              </p:cNvCxnSpPr>
              <p:nvPr/>
            </p:nvCxnSpPr>
            <p:spPr bwMode="auto">
              <a:xfrm>
                <a:off x="15060" y="10121"/>
                <a:ext cx="1244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 type="arrow" w="med" len="med"/>
              </a:ln>
            </p:spPr>
          </p:cxnSp>
        </p:grp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0" y="21092"/>
              <a:ext cx="6527" cy="28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DO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Hotel</a:t>
              </a:r>
              <a:endParaRPr kumimoji="0" lang="es-D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2898" y="23167"/>
              <a:ext cx="6928" cy="28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DO" altLang="ja-JP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TT.OO</a:t>
              </a:r>
              <a:endParaRPr kumimoji="0" lang="es-DO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607" y="20093"/>
              <a:ext cx="12520" cy="468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DO" altLang="ja-JP" sz="1600" dirty="0" smtClean="0"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Distributor/ </a:t>
              </a:r>
              <a:r>
                <a:rPr kumimoji="0" lang="es-DO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Sales</a:t>
              </a:r>
              <a:r>
                <a:rPr kumimoji="0" lang="es-DO" altLang="ja-JP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 </a:t>
              </a:r>
              <a:r>
                <a:rPr kumimoji="0" lang="es-DO" altLang="ja-JP" sz="160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Representative</a:t>
              </a:r>
              <a:endParaRPr kumimoji="0" lang="es-D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1735" y="19094"/>
              <a:ext cx="9442" cy="28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s-DO" sz="1600" dirty="0" err="1" smtClean="0"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Retailer</a:t>
              </a:r>
              <a:endParaRPr kumimoji="0" lang="es-D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43184" y="21323"/>
              <a:ext cx="13062" cy="286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DO" altLang="ja-JP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Final </a:t>
              </a:r>
              <a:r>
                <a:rPr kumimoji="0" lang="es-DO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Consumer</a:t>
              </a:r>
              <a:endParaRPr kumimoji="0" lang="es-D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 Box 56"/>
            <p:cNvSpPr txBox="1">
              <a:spLocks noChangeArrowheads="1"/>
            </p:cNvSpPr>
            <p:nvPr/>
          </p:nvSpPr>
          <p:spPr bwMode="auto">
            <a:xfrm>
              <a:off x="31735" y="23167"/>
              <a:ext cx="9442" cy="28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DO" altLang="ja-JP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  <a:ea typeface="MS Mincho" pitchFamily="49" charset="-128"/>
                  <a:cs typeface="Arial" pitchFamily="34" charset="0"/>
                </a:rPr>
                <a:t>Retailer</a:t>
              </a:r>
              <a:endParaRPr kumimoji="0" lang="es-D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" name="Group 87"/>
            <p:cNvGrpSpPr>
              <a:grpSpLocks/>
            </p:cNvGrpSpPr>
            <p:nvPr/>
          </p:nvGrpSpPr>
          <p:grpSpPr bwMode="auto">
            <a:xfrm>
              <a:off x="41109" y="20567"/>
              <a:ext cx="2143" cy="4418"/>
              <a:chOff x="-18" y="574598"/>
              <a:chExt cx="214322" cy="442638"/>
            </a:xfrm>
          </p:grpSpPr>
          <p:cxnSp>
            <p:nvCxnSpPr>
              <p:cNvPr id="83" name="Straight Connector 83"/>
              <p:cNvCxnSpPr>
                <a:cxnSpLocks noChangeShapeType="1"/>
              </p:cNvCxnSpPr>
              <p:nvPr/>
            </p:nvCxnSpPr>
            <p:spPr bwMode="auto">
              <a:xfrm flipH="1">
                <a:off x="-13" y="574598"/>
                <a:ext cx="9310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76" name="Straight Connector 76"/>
              <p:cNvCxnSpPr>
                <a:cxnSpLocks noChangeShapeType="1"/>
              </p:cNvCxnSpPr>
              <p:nvPr/>
            </p:nvCxnSpPr>
            <p:spPr bwMode="auto">
              <a:xfrm>
                <a:off x="92208" y="596275"/>
                <a:ext cx="0" cy="4000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78" name="Straight Arrow Connector 78"/>
              <p:cNvCxnSpPr>
                <a:cxnSpLocks noChangeShapeType="1"/>
              </p:cNvCxnSpPr>
              <p:nvPr/>
            </p:nvCxnSpPr>
            <p:spPr bwMode="auto">
              <a:xfrm>
                <a:off x="99892" y="796403"/>
                <a:ext cx="11441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 type="arrow" w="med" len="med"/>
              </a:ln>
            </p:spPr>
          </p:cxnSp>
          <p:cxnSp>
            <p:nvCxnSpPr>
              <p:cNvPr id="86" name="Straight Connector 86"/>
              <p:cNvCxnSpPr>
                <a:cxnSpLocks noChangeShapeType="1"/>
              </p:cNvCxnSpPr>
              <p:nvPr/>
            </p:nvCxnSpPr>
            <p:spPr bwMode="auto">
              <a:xfrm flipH="1">
                <a:off x="-18" y="1017236"/>
                <a:ext cx="9310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</p:cxnSp>
        </p:grpSp>
      </p:grpSp>
      <p:sp>
        <p:nvSpPr>
          <p:cNvPr id="54" name="TextBox 53"/>
          <p:cNvSpPr txBox="1"/>
          <p:nvPr/>
        </p:nvSpPr>
        <p:spPr>
          <a:xfrm>
            <a:off x="1259632" y="2204864"/>
            <a:ext cx="2376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8800" b="1" dirty="0" smtClean="0">
                <a:ln w="5715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orte" pitchFamily="66" charset="0"/>
                <a:cs typeface="Aharoni" pitchFamily="2" charset="-79"/>
              </a:rPr>
              <a:t>X</a:t>
            </a:r>
            <a:endParaRPr lang="es-DO" sz="8800" b="1" dirty="0">
              <a:ln w="5715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Forte" pitchFamily="66" charset="0"/>
              <a:cs typeface="Aharoni" pitchFamily="2" charset="-79"/>
            </a:endParaRPr>
          </a:p>
        </p:txBody>
      </p:sp>
      <p:pic>
        <p:nvPicPr>
          <p:cNvPr id="67" name="Picture 6" descr="http://i.istockimg.com/file_thumbview_approve/1971879/2/stock-illustration-1971879-tour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4740024"/>
            <a:ext cx="1368152" cy="1918446"/>
          </a:xfrm>
          <a:prstGeom prst="rect">
            <a:avLst/>
          </a:prstGeom>
          <a:noFill/>
        </p:spPr>
      </p:pic>
      <p:sp>
        <p:nvSpPr>
          <p:cNvPr id="68" name="Up Arrow Callout 67"/>
          <p:cNvSpPr/>
          <p:nvPr/>
        </p:nvSpPr>
        <p:spPr>
          <a:xfrm>
            <a:off x="6804248" y="3645024"/>
            <a:ext cx="1296144" cy="122413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dirty="0" smtClean="0"/>
              <a:t>Per </a:t>
            </a:r>
            <a:r>
              <a:rPr lang="es-DO" dirty="0" err="1" smtClean="0"/>
              <a:t>Night</a:t>
            </a:r>
            <a:r>
              <a:rPr lang="es-DO" dirty="0" smtClean="0"/>
              <a:t> </a:t>
            </a:r>
            <a:r>
              <a:rPr lang="es-DO" dirty="0" err="1" smtClean="0"/>
              <a:t>Rate</a:t>
            </a:r>
            <a:r>
              <a:rPr lang="es-DO" dirty="0" smtClean="0"/>
              <a:t> </a:t>
            </a:r>
          </a:p>
          <a:p>
            <a:pPr algn="ctr"/>
            <a:r>
              <a:rPr lang="es-DO" dirty="0" smtClean="0"/>
              <a:t>+ </a:t>
            </a:r>
            <a:r>
              <a:rPr lang="es-DO" dirty="0" err="1" smtClean="0"/>
              <a:t>Taxes</a:t>
            </a:r>
            <a:endParaRPr lang="es-DO" dirty="0"/>
          </a:p>
        </p:txBody>
      </p:sp>
      <p:sp>
        <p:nvSpPr>
          <p:cNvPr id="80" name="Up Arrow Callout 79"/>
          <p:cNvSpPr/>
          <p:nvPr/>
        </p:nvSpPr>
        <p:spPr>
          <a:xfrm>
            <a:off x="4067944" y="3861048"/>
            <a:ext cx="1944216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dirty="0" smtClean="0"/>
              <a:t>Marketing </a:t>
            </a:r>
            <a:r>
              <a:rPr lang="es-DO" dirty="0" err="1" smtClean="0"/>
              <a:t>Margin</a:t>
            </a:r>
            <a:r>
              <a:rPr lang="es-DO" dirty="0" smtClean="0"/>
              <a:t>/ </a:t>
            </a:r>
            <a:r>
              <a:rPr lang="es-DO" dirty="0" err="1" smtClean="0"/>
              <a:t>Markup</a:t>
            </a:r>
            <a:endParaRPr lang="es-DO" dirty="0" smtClean="0"/>
          </a:p>
        </p:txBody>
      </p:sp>
      <p:sp>
        <p:nvSpPr>
          <p:cNvPr id="84" name="Up Arrow Callout 83"/>
          <p:cNvSpPr/>
          <p:nvPr/>
        </p:nvSpPr>
        <p:spPr>
          <a:xfrm>
            <a:off x="395536" y="3789040"/>
            <a:ext cx="1548680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4800" dirty="0" smtClean="0"/>
              <a:t>?</a:t>
            </a:r>
            <a:endParaRPr lang="es-DO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8" grpId="0" animBg="1"/>
      <p:bldP spid="80" grpId="0" animBg="1"/>
      <p:bldP spid="8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1039</TotalTime>
  <Words>539</Words>
  <Application>Microsoft Office PowerPoint</Application>
  <PresentationFormat>On-screen Show (4:3)</PresentationFormat>
  <Paragraphs>130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Sketchbook</vt:lpstr>
      <vt:lpstr>Supporting documentation and Information</vt:lpstr>
      <vt:lpstr>Identifying Source of Information</vt:lpstr>
      <vt:lpstr>TP Annual Return</vt:lpstr>
      <vt:lpstr>Information upon request</vt:lpstr>
      <vt:lpstr>Information upon request</vt:lpstr>
      <vt:lpstr>Distribution Chains</vt:lpstr>
      <vt:lpstr>Comparables?</vt:lpstr>
      <vt:lpstr>Comparables</vt:lpstr>
      <vt:lpstr>Comparables</vt:lpstr>
      <vt:lpstr>Sector Audit Strategy</vt:lpstr>
      <vt:lpstr>Sector Audit Strategy</vt:lpstr>
      <vt:lpstr>Sector Audit Strategy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and legislation of TP</dc:title>
  <dc:creator>WandaMMontero</dc:creator>
  <cp:lastModifiedBy>WandaMMontero</cp:lastModifiedBy>
  <cp:revision>34</cp:revision>
  <dcterms:created xsi:type="dcterms:W3CDTF">2012-06-13T04:32:19Z</dcterms:created>
  <dcterms:modified xsi:type="dcterms:W3CDTF">2012-11-16T05:35:32Z</dcterms:modified>
</cp:coreProperties>
</file>